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66" r:id="rId2"/>
    <p:sldMasterId id="2147483672" r:id="rId3"/>
    <p:sldMasterId id="2147483681" r:id="rId4"/>
  </p:sldMasterIdLst>
  <p:notesMasterIdLst>
    <p:notesMasterId r:id="rId17"/>
  </p:notesMasterIdLst>
  <p:handoutMasterIdLst>
    <p:handoutMasterId r:id="rId18"/>
  </p:handoutMasterIdLst>
  <p:sldIdLst>
    <p:sldId id="268" r:id="rId5"/>
    <p:sldId id="288" r:id="rId6"/>
    <p:sldId id="287" r:id="rId7"/>
    <p:sldId id="270" r:id="rId8"/>
    <p:sldId id="307" r:id="rId9"/>
    <p:sldId id="301" r:id="rId10"/>
    <p:sldId id="302" r:id="rId11"/>
    <p:sldId id="303" r:id="rId12"/>
    <p:sldId id="308" r:id="rId13"/>
    <p:sldId id="304" r:id="rId14"/>
    <p:sldId id="305" r:id="rId15"/>
    <p:sldId id="306"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9">
          <p15:clr>
            <a:srgbClr val="A4A3A4"/>
          </p15:clr>
        </p15:guide>
        <p15:guide id="2" pos="3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83"/>
    <a:srgbClr val="509E2F"/>
    <a:srgbClr val="F2F2F2"/>
    <a:srgbClr val="B2B4B2"/>
    <a:srgbClr val="003B49"/>
    <a:srgbClr val="FFFF00"/>
    <a:srgbClr val="3300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90" d="100"/>
          <a:sy n="90" d="100"/>
        </p:scale>
        <p:origin x="1416" y="126"/>
      </p:cViewPr>
      <p:guideLst>
        <p:guide orient="horz" pos="2109"/>
        <p:guide pos="3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258EE4D-8A6D-FE43-9221-048F51E281B9}" type="datetimeFigureOut">
              <a:rPr lang="en-US" smtClean="0"/>
              <a:t>3/22/2018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0D20F39-116C-1340-B5D6-764DD69AD68F}" type="slidenum">
              <a:rPr lang="en-US" smtClean="0"/>
              <a:t>‹#›</a:t>
            </a:fld>
            <a:endParaRPr lang="en-US" dirty="0"/>
          </a:p>
        </p:txBody>
      </p:sp>
    </p:spTree>
    <p:extLst>
      <p:ext uri="{BB962C8B-B14F-4D97-AF65-F5344CB8AC3E}">
        <p14:creationId xmlns:p14="http://schemas.microsoft.com/office/powerpoint/2010/main" val="432078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9313383-7E35-4B5E-81A7-AE0DB2092BE2}" type="datetimeFigureOut">
              <a:rPr lang="en-US" smtClean="0"/>
              <a:t>3/22/2018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D657769-C014-44F8-9AF8-633FD599D75D}" type="slidenum">
              <a:rPr lang="en-US" smtClean="0"/>
              <a:t>‹#›</a:t>
            </a:fld>
            <a:endParaRPr lang="en-US" dirty="0"/>
          </a:p>
        </p:txBody>
      </p:sp>
    </p:spTree>
    <p:extLst>
      <p:ext uri="{BB962C8B-B14F-4D97-AF65-F5344CB8AC3E}">
        <p14:creationId xmlns:p14="http://schemas.microsoft.com/office/powerpoint/2010/main" val="2479148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9" name="Picture 8"/>
          <p:cNvPicPr>
            <a:picLocks noChangeAspect="1"/>
          </p:cNvPicPr>
          <p:nvPr userDrawn="1"/>
        </p:nvPicPr>
        <p:blipFill>
          <a:blip r:embed="rId2"/>
          <a:stretch>
            <a:fillRect/>
          </a:stretch>
        </p:blipFill>
        <p:spPr>
          <a:xfrm>
            <a:off x="7644384" y="5522977"/>
            <a:ext cx="1347216" cy="1089660"/>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Tree>
    <p:extLst>
      <p:ext uri="{BB962C8B-B14F-4D97-AF65-F5344CB8AC3E}">
        <p14:creationId xmlns:p14="http://schemas.microsoft.com/office/powerpoint/2010/main" val="339719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FAF6EC"/>
                </a:solidFill>
                <a:latin typeface="Orgon Slab ExtraLight"/>
                <a:cs typeface="Orgon Slab ExtraLight"/>
              </a:defRPr>
            </a:lvl1pPr>
            <a:lvl2pPr>
              <a:defRPr sz="2000" b="0" i="0" baseline="0">
                <a:solidFill>
                  <a:srgbClr val="FAF6EC"/>
                </a:solidFill>
                <a:latin typeface="Orgon Slab ExtraLight"/>
                <a:cs typeface="Orgon Slab ExtraLight"/>
              </a:defRPr>
            </a:lvl2pPr>
            <a:lvl3pPr marL="1143000" indent="-228600">
              <a:buSzPct val="100000"/>
              <a:buFont typeface="Lucida Grande"/>
              <a:buChar char="&gt;"/>
              <a:defRPr sz="1800" b="0" i="0" baseline="0">
                <a:solidFill>
                  <a:srgbClr val="FAF6EC"/>
                </a:solidFill>
                <a:latin typeface="Orgon Slab ExtraLight"/>
                <a:cs typeface="Orgon Slab ExtraLight"/>
              </a:defRPr>
            </a:lvl3pPr>
            <a:lvl4pPr>
              <a:defRPr sz="1600" b="0" i="0" baseline="0">
                <a:solidFill>
                  <a:srgbClr val="FAF6EC"/>
                </a:solidFill>
                <a:latin typeface="Orgon Slab ExtraLight"/>
                <a:cs typeface="Orgon Slab ExtraLight"/>
              </a:defRPr>
            </a:lvl4pPr>
            <a:lvl5pPr marL="2057400" indent="-228600">
              <a:buFont typeface="Lucida Grande"/>
              <a:buChar char="&gt;"/>
              <a:defRPr sz="1400" b="0" i="0" baseline="0">
                <a:solidFill>
                  <a:srgbClr val="FAF6EC"/>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5"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FAF6EC"/>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818143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6" name="Text Placeholder 9"/>
          <p:cNvSpPr>
            <a:spLocks noGrp="1"/>
          </p:cNvSpPr>
          <p:nvPr>
            <p:ph type="body" sz="quarter" idx="11" hasCustomPrompt="1"/>
          </p:nvPr>
        </p:nvSpPr>
        <p:spPr>
          <a:xfrm>
            <a:off x="659305" y="1736726"/>
            <a:ext cx="8076956" cy="4015497"/>
          </a:xfrm>
          <a:prstGeom prst="rect">
            <a:avLst/>
          </a:prstGeom>
        </p:spPr>
        <p:txBody>
          <a:bodyPr/>
          <a:lstStyle>
            <a:lvl1pPr marL="342900" indent="-342900">
              <a:buFont typeface="Lucida Grande"/>
              <a:buChar char="&gt;"/>
              <a:defRPr sz="2400" b="0" i="0" baseline="0">
                <a:solidFill>
                  <a:srgbClr val="FAF6EC"/>
                </a:solidFill>
                <a:latin typeface="Orgon Slab Light"/>
                <a:cs typeface="Orgon Slab Light"/>
              </a:defRPr>
            </a:lvl1pPr>
            <a:lvl2pPr>
              <a:defRPr sz="2000" b="0" i="0" baseline="0">
                <a:solidFill>
                  <a:srgbClr val="FAF6EC"/>
                </a:solidFill>
                <a:latin typeface="Orgon Slab Light"/>
                <a:cs typeface="Orgon Slab Light"/>
              </a:defRPr>
            </a:lvl2pPr>
            <a:lvl3pPr marL="1143000" indent="-228600">
              <a:buSzPct val="100000"/>
              <a:buFont typeface="Lucida Grande"/>
              <a:buChar char="&gt;"/>
              <a:defRPr sz="1800" b="0" i="0" baseline="0">
                <a:solidFill>
                  <a:srgbClr val="FAF6EC"/>
                </a:solidFill>
                <a:latin typeface="Orgon Slab Light"/>
                <a:cs typeface="Orgon Slab Light"/>
              </a:defRPr>
            </a:lvl3pPr>
            <a:lvl4pPr>
              <a:defRPr sz="1600" b="0" i="0" baseline="0">
                <a:solidFill>
                  <a:srgbClr val="FAF6EC"/>
                </a:solidFill>
                <a:latin typeface="Orgon Slab Light"/>
                <a:cs typeface="Orgon Slab Light"/>
              </a:defRPr>
            </a:lvl4pPr>
            <a:lvl5pPr marL="2057400" indent="-228600">
              <a:buFont typeface="Lucida Grande"/>
              <a:buChar char="&gt;"/>
              <a:defRPr sz="1400" b="0" i="0" baseline="0">
                <a:solidFill>
                  <a:srgbClr val="FAF6EC"/>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 14)</a:t>
            </a:r>
            <a:endParaRPr lang="en-US" dirty="0"/>
          </a:p>
        </p:txBody>
      </p:sp>
      <p:pic>
        <p:nvPicPr>
          <p:cNvPr id="9" name="Picture 8"/>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1785922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FAF6EC"/>
                </a:solidFill>
                <a:latin typeface="Orgon Slab"/>
                <a:cs typeface="Orgon Slab"/>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chemeClr val="bg1">
                    <a:lumMod val="20000"/>
                    <a:lumOff val="80000"/>
                  </a:schemeClr>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3286547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spTree>
    <p:extLst>
      <p:ext uri="{BB962C8B-B14F-4D97-AF65-F5344CB8AC3E}">
        <p14:creationId xmlns:p14="http://schemas.microsoft.com/office/powerpoint/2010/main" val="44710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003B49"/>
                </a:solidFill>
                <a:latin typeface="Orgon Slab ExtraLight"/>
                <a:cs typeface="Orgon Slab ExtraLight"/>
              </a:defRPr>
            </a:lvl1pPr>
            <a:lvl2pPr>
              <a:defRPr sz="2000" b="0" i="0" baseline="0">
                <a:solidFill>
                  <a:srgbClr val="003B49"/>
                </a:solidFill>
                <a:latin typeface="Orgon Slab ExtraLight"/>
                <a:cs typeface="Orgon Slab ExtraLight"/>
              </a:defRPr>
            </a:lvl2pPr>
            <a:lvl3pPr marL="1143000" indent="-228600">
              <a:buSzPct val="100000"/>
              <a:buFont typeface="Lucida Grande"/>
              <a:buChar char="&gt;"/>
              <a:defRPr sz="1800" b="0" i="0" baseline="0">
                <a:solidFill>
                  <a:srgbClr val="003B49"/>
                </a:solidFill>
                <a:latin typeface="Orgon Slab ExtraLight"/>
                <a:cs typeface="Orgon Slab ExtraLight"/>
              </a:defRPr>
            </a:lvl3pPr>
            <a:lvl4pPr>
              <a:defRPr sz="1600" b="0" i="0" baseline="0">
                <a:solidFill>
                  <a:srgbClr val="003B49"/>
                </a:solidFill>
                <a:latin typeface="Orgon Slab ExtraLight"/>
                <a:cs typeface="Orgon Slab ExtraLight"/>
              </a:defRPr>
            </a:lvl4pPr>
            <a:lvl5pPr marL="2057400" indent="-228600">
              <a:buFont typeface="Lucida Grande"/>
              <a:buChar char="&gt;"/>
              <a:defRPr sz="1400" b="0" i="0" baseline="0">
                <a:solidFill>
                  <a:srgbClr val="003B49"/>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003B49"/>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1287295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6" name="Text Placeholder 9"/>
          <p:cNvSpPr>
            <a:spLocks noGrp="1"/>
          </p:cNvSpPr>
          <p:nvPr>
            <p:ph type="body" sz="quarter" idx="11" hasCustomPrompt="1"/>
          </p:nvPr>
        </p:nvSpPr>
        <p:spPr>
          <a:xfrm>
            <a:off x="659305" y="1736726"/>
            <a:ext cx="8196210" cy="4015497"/>
          </a:xfrm>
          <a:prstGeom prst="rect">
            <a:avLst/>
          </a:prstGeom>
        </p:spPr>
        <p:txBody>
          <a:bodyPr/>
          <a:lstStyle>
            <a:lvl1pPr marL="342900" indent="-342900">
              <a:buFont typeface="Lucida Grande"/>
              <a:buChar char="&gt;"/>
              <a:defRPr sz="2400" b="0" i="0" baseline="0">
                <a:solidFill>
                  <a:srgbClr val="003B49"/>
                </a:solidFill>
                <a:latin typeface="Orgon Slab Light"/>
                <a:cs typeface="Orgon Slab Light"/>
              </a:defRPr>
            </a:lvl1pPr>
            <a:lvl2pPr>
              <a:defRPr sz="2000" b="0" i="0" baseline="0">
                <a:solidFill>
                  <a:srgbClr val="003B49"/>
                </a:solidFill>
                <a:latin typeface="Orgon Slab Light"/>
                <a:cs typeface="Orgon Slab Light"/>
              </a:defRPr>
            </a:lvl2pPr>
            <a:lvl3pPr marL="1143000" indent="-228600">
              <a:buSzPct val="100000"/>
              <a:buFont typeface="Lucida Grande"/>
              <a:buChar char="&gt;"/>
              <a:defRPr sz="1800" b="0" i="0" baseline="0">
                <a:solidFill>
                  <a:srgbClr val="003B49"/>
                </a:solidFill>
                <a:latin typeface="Orgon Slab Light"/>
                <a:cs typeface="Orgon Slab Light"/>
              </a:defRPr>
            </a:lvl3pPr>
            <a:lvl4pPr>
              <a:defRPr sz="1600" b="0" i="0" baseline="0">
                <a:solidFill>
                  <a:srgbClr val="003B49"/>
                </a:solidFill>
                <a:latin typeface="Orgon Slab Light"/>
                <a:cs typeface="Orgon Slab Light"/>
              </a:defRPr>
            </a:lvl4pPr>
            <a:lvl5pPr marL="2057400" indent="-228600">
              <a:buFont typeface="Lucida Grande"/>
              <a:buChar char="&gt;"/>
              <a:defRPr sz="1400" b="0" i="0" baseline="0">
                <a:solidFill>
                  <a:srgbClr val="003B49"/>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Light14)</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240705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003B49"/>
                </a:solidFill>
                <a:latin typeface="Orgon Slab Light"/>
                <a:cs typeface="Orgon Slab Light"/>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1" name="Picture 10"/>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12814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671757" y="1842046"/>
            <a:ext cx="6972300" cy="2641756"/>
          </a:xfrm>
          <a:prstGeom prst="rect">
            <a:avLst/>
          </a:prstGeom>
          <a:ln>
            <a:noFill/>
          </a:ln>
        </p:spPr>
        <p:txBody>
          <a:bodyPr>
            <a:normAutofit/>
          </a:bodyPr>
          <a:lstStyle>
            <a:lvl1pPr marL="0" indent="0">
              <a:lnSpc>
                <a:spcPct val="100000"/>
              </a:lnSpc>
              <a:buNone/>
              <a:defRPr sz="5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3" name="Picture 2"/>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1422915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FAF6EC"/>
                </a:solidFill>
                <a:latin typeface="Orgon Slab ExtraLight"/>
                <a:cs typeface="Orgon Slab ExtraLight"/>
              </a:defRPr>
            </a:lvl1pPr>
            <a:lvl2pPr>
              <a:defRPr sz="2000" b="0" i="0" baseline="0">
                <a:solidFill>
                  <a:srgbClr val="FAF6EC"/>
                </a:solidFill>
                <a:latin typeface="Orgon Slab ExtraLight"/>
                <a:cs typeface="Orgon Slab ExtraLight"/>
              </a:defRPr>
            </a:lvl2pPr>
            <a:lvl3pPr marL="1143000" indent="-228600">
              <a:buSzPct val="100000"/>
              <a:buFont typeface="Lucida Grande"/>
              <a:buChar char="&gt;"/>
              <a:defRPr sz="1800" b="0" i="0" baseline="0">
                <a:solidFill>
                  <a:srgbClr val="FAF6EC"/>
                </a:solidFill>
                <a:latin typeface="Orgon Slab ExtraLight"/>
                <a:cs typeface="Orgon Slab ExtraLight"/>
              </a:defRPr>
            </a:lvl3pPr>
            <a:lvl4pPr>
              <a:defRPr sz="1600" b="0" i="0" baseline="0">
                <a:solidFill>
                  <a:srgbClr val="FAF6EC"/>
                </a:solidFill>
                <a:latin typeface="Orgon Slab ExtraLight"/>
                <a:cs typeface="Orgon Slab ExtraLight"/>
              </a:defRPr>
            </a:lvl4pPr>
            <a:lvl5pPr marL="2057400" indent="-228600">
              <a:buFont typeface="Lucida Grande"/>
              <a:buChar char="&gt;"/>
              <a:defRPr sz="1400" b="0" i="0" baseline="0">
                <a:solidFill>
                  <a:srgbClr val="FAF6EC"/>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5"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FAF6EC"/>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2772802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6" name="Text Placeholder 9"/>
          <p:cNvSpPr>
            <a:spLocks noGrp="1"/>
          </p:cNvSpPr>
          <p:nvPr>
            <p:ph type="body" sz="quarter" idx="11" hasCustomPrompt="1"/>
          </p:nvPr>
        </p:nvSpPr>
        <p:spPr>
          <a:xfrm>
            <a:off x="659305" y="1736726"/>
            <a:ext cx="8076956" cy="4015497"/>
          </a:xfrm>
          <a:prstGeom prst="rect">
            <a:avLst/>
          </a:prstGeom>
        </p:spPr>
        <p:txBody>
          <a:bodyPr/>
          <a:lstStyle>
            <a:lvl1pPr marL="342900" indent="-342900">
              <a:buFont typeface="Lucida Grande"/>
              <a:buChar char="&gt;"/>
              <a:defRPr sz="2400" b="0" i="0" baseline="0">
                <a:solidFill>
                  <a:srgbClr val="FAF6EC"/>
                </a:solidFill>
                <a:latin typeface="Orgon Slab Light"/>
                <a:cs typeface="Orgon Slab Light"/>
              </a:defRPr>
            </a:lvl1pPr>
            <a:lvl2pPr>
              <a:defRPr sz="2000" b="0" i="0" baseline="0">
                <a:solidFill>
                  <a:srgbClr val="FAF6EC"/>
                </a:solidFill>
                <a:latin typeface="Orgon Slab Light"/>
                <a:cs typeface="Orgon Slab Light"/>
              </a:defRPr>
            </a:lvl2pPr>
            <a:lvl3pPr marL="1143000" indent="-228600">
              <a:buSzPct val="100000"/>
              <a:buFont typeface="Lucida Grande"/>
              <a:buChar char="&gt;"/>
              <a:defRPr sz="1800" b="0" i="0" baseline="0">
                <a:solidFill>
                  <a:srgbClr val="FAF6EC"/>
                </a:solidFill>
                <a:latin typeface="Orgon Slab Light"/>
                <a:cs typeface="Orgon Slab Light"/>
              </a:defRPr>
            </a:lvl3pPr>
            <a:lvl4pPr>
              <a:defRPr sz="1600" b="0" i="0" baseline="0">
                <a:solidFill>
                  <a:srgbClr val="FAF6EC"/>
                </a:solidFill>
                <a:latin typeface="Orgon Slab Light"/>
                <a:cs typeface="Orgon Slab Light"/>
              </a:defRPr>
            </a:lvl4pPr>
            <a:lvl5pPr marL="2057400" indent="-228600">
              <a:buFont typeface="Lucida Grande"/>
              <a:buChar char="&gt;"/>
              <a:defRPr sz="1400" b="0" i="0" baseline="0">
                <a:solidFill>
                  <a:srgbClr val="FAF6EC"/>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 14)</a:t>
            </a:r>
            <a:endParaRPr lang="en-US" dirty="0"/>
          </a:p>
        </p:txBody>
      </p:sp>
      <p:pic>
        <p:nvPicPr>
          <p:cNvPr id="9" name="Picture 8"/>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1145427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8368" y="2320241"/>
            <a:ext cx="8197114" cy="3117863"/>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8" name="Picture 7"/>
          <p:cNvPicPr>
            <a:picLocks noChangeAspect="1"/>
          </p:cNvPicPr>
          <p:nvPr userDrawn="1"/>
        </p:nvPicPr>
        <p:blipFill>
          <a:blip r:embed="rId2"/>
          <a:stretch>
            <a:fillRect/>
          </a:stretch>
        </p:blipFill>
        <p:spPr>
          <a:xfrm>
            <a:off x="7644384" y="5522977"/>
            <a:ext cx="1347216" cy="1089660"/>
          </a:xfrm>
          <a:prstGeom prst="rect">
            <a:avLst/>
          </a:prstGeom>
        </p:spPr>
      </p:pic>
      <p:pic>
        <p:nvPicPr>
          <p:cNvPr id="10" name="Picture 9"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3072872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FAF6EC"/>
                </a:solidFill>
                <a:latin typeface="Orgon Slab"/>
                <a:cs typeface="Orgon Slab"/>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chemeClr val="bg1">
                    <a:lumMod val="20000"/>
                    <a:lumOff val="80000"/>
                  </a:schemeClr>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3642527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211665" y="613269"/>
            <a:ext cx="5308605" cy="817562"/>
          </a:xfrm>
          <a:prstGeom prst="rect">
            <a:avLst/>
          </a:prstGeom>
        </p:spPr>
        <p:txBody>
          <a:bodyPr vert="horz"/>
          <a:lstStyle>
            <a:lvl1pPr algn="l">
              <a:defRPr sz="5800">
                <a:solidFill>
                  <a:schemeClr val="bg1"/>
                </a:solidFill>
                <a:latin typeface="Tungsten-Semibold"/>
                <a:cs typeface="Tungsten-Semibold"/>
              </a:defRPr>
            </a:lvl1pPr>
          </a:lstStyle>
          <a:p>
            <a:r>
              <a:rPr lang="en-US" dirty="0" smtClean="0"/>
              <a:t>TITLE</a:t>
            </a:r>
            <a:endParaRPr lang="en-US" dirty="0"/>
          </a:p>
        </p:txBody>
      </p:sp>
      <p:sp>
        <p:nvSpPr>
          <p:cNvPr id="18" name="Text Placeholder 17"/>
          <p:cNvSpPr>
            <a:spLocks noGrp="1"/>
          </p:cNvSpPr>
          <p:nvPr>
            <p:ph type="body" sz="quarter" idx="10" hasCustomPrompt="1"/>
          </p:nvPr>
        </p:nvSpPr>
        <p:spPr>
          <a:xfrm>
            <a:off x="211665" y="1447231"/>
            <a:ext cx="5308605" cy="914400"/>
          </a:xfrm>
          <a:prstGeom prst="rect">
            <a:avLst/>
          </a:prstGeom>
        </p:spPr>
        <p:txBody>
          <a:bodyPr vert="horz"/>
          <a:lstStyle>
            <a:lvl1pPr marL="0" indent="0">
              <a:buNone/>
              <a:defRPr sz="2400" b="0" i="0">
                <a:solidFill>
                  <a:schemeClr val="bg1"/>
                </a:solidFill>
                <a:latin typeface="Orgon Slab"/>
                <a:cs typeface="Orgon Slab"/>
              </a:defRPr>
            </a:lvl1pPr>
          </a:lstStyle>
          <a:p>
            <a:pPr lvl="0"/>
            <a:r>
              <a:rPr lang="en-US" dirty="0" smtClean="0"/>
              <a:t>Subtitle</a:t>
            </a:r>
            <a:endParaRPr lang="en-US" dirty="0"/>
          </a:p>
        </p:txBody>
      </p:sp>
    </p:spTree>
    <p:extLst>
      <p:ext uri="{BB962C8B-B14F-4D97-AF65-F5344CB8AC3E}">
        <p14:creationId xmlns:p14="http://schemas.microsoft.com/office/powerpoint/2010/main" val="29971045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7"/>
            <a:ext cx="819621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 14)</a:t>
            </a:r>
            <a:endParaRPr lang="en-US" dirty="0"/>
          </a:p>
        </p:txBody>
      </p:sp>
      <p:pic>
        <p:nvPicPr>
          <p:cNvPr id="9" name="Picture 8"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pic>
        <p:nvPicPr>
          <p:cNvPr id="11" name="Picture 10"/>
          <p:cNvPicPr>
            <a:picLocks noChangeAspect="1"/>
          </p:cNvPicPr>
          <p:nvPr userDrawn="1"/>
        </p:nvPicPr>
        <p:blipFill>
          <a:blip r:embed="rId3"/>
          <a:stretch>
            <a:fillRect/>
          </a:stretch>
        </p:blipFill>
        <p:spPr>
          <a:xfrm>
            <a:off x="7644384" y="5522977"/>
            <a:ext cx="1347216" cy="1089660"/>
          </a:xfrm>
          <a:prstGeom prst="rect">
            <a:avLst/>
          </a:prstGeom>
        </p:spPr>
      </p:pic>
      <p:sp>
        <p:nvSpPr>
          <p:cNvPr id="7" name="Text Placeholder 5"/>
          <p:cNvSpPr>
            <a:spLocks noGrp="1"/>
          </p:cNvSpPr>
          <p:nvPr>
            <p:ph type="body" sz="quarter" idx="12"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145022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3656655"/>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pic>
        <p:nvPicPr>
          <p:cNvPr id="8" name="Picture 7"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pic>
        <p:nvPicPr>
          <p:cNvPr id="9" name="Picture 8"/>
          <p:cNvPicPr>
            <a:picLocks noChangeAspect="1"/>
          </p:cNvPicPr>
          <p:nvPr userDrawn="1"/>
        </p:nvPicPr>
        <p:blipFill>
          <a:blip r:embed="rId3"/>
          <a:stretch>
            <a:fillRect/>
          </a:stretch>
        </p:blipFill>
        <p:spPr>
          <a:xfrm>
            <a:off x="7644384" y="5522977"/>
            <a:ext cx="1347216" cy="1089660"/>
          </a:xfrm>
          <a:prstGeom prst="rect">
            <a:avLst/>
          </a:prstGeom>
        </p:spPr>
      </p:pic>
      <p:sp>
        <p:nvSpPr>
          <p:cNvPr id="6"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248955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spTree>
    <p:extLst>
      <p:ext uri="{BB962C8B-B14F-4D97-AF65-F5344CB8AC3E}">
        <p14:creationId xmlns:p14="http://schemas.microsoft.com/office/powerpoint/2010/main" val="3029503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003B49"/>
                </a:solidFill>
                <a:latin typeface="Orgon Slab ExtraLight"/>
                <a:cs typeface="Orgon Slab ExtraLight"/>
              </a:defRPr>
            </a:lvl1pPr>
            <a:lvl2pPr>
              <a:defRPr sz="2000" b="0" i="0" baseline="0">
                <a:solidFill>
                  <a:srgbClr val="003B49"/>
                </a:solidFill>
                <a:latin typeface="Orgon Slab ExtraLight"/>
                <a:cs typeface="Orgon Slab ExtraLight"/>
              </a:defRPr>
            </a:lvl2pPr>
            <a:lvl3pPr marL="1143000" indent="-228600">
              <a:buSzPct val="100000"/>
              <a:buFont typeface="Lucida Grande"/>
              <a:buChar char="&gt;"/>
              <a:defRPr sz="1800" b="0" i="0" baseline="0">
                <a:solidFill>
                  <a:srgbClr val="003B49"/>
                </a:solidFill>
                <a:latin typeface="Orgon Slab ExtraLight"/>
                <a:cs typeface="Orgon Slab ExtraLight"/>
              </a:defRPr>
            </a:lvl3pPr>
            <a:lvl4pPr>
              <a:defRPr sz="1600" b="0" i="0" baseline="0">
                <a:solidFill>
                  <a:srgbClr val="003B49"/>
                </a:solidFill>
                <a:latin typeface="Orgon Slab ExtraLight"/>
                <a:cs typeface="Orgon Slab ExtraLight"/>
              </a:defRPr>
            </a:lvl4pPr>
            <a:lvl5pPr marL="2057400" indent="-228600">
              <a:buFont typeface="Lucida Grande"/>
              <a:buChar char="&gt;"/>
              <a:defRPr sz="1400" b="0" i="0" baseline="0">
                <a:solidFill>
                  <a:srgbClr val="003B49"/>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003B49"/>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558263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6" name="Text Placeholder 9"/>
          <p:cNvSpPr>
            <a:spLocks noGrp="1"/>
          </p:cNvSpPr>
          <p:nvPr>
            <p:ph type="body" sz="quarter" idx="11" hasCustomPrompt="1"/>
          </p:nvPr>
        </p:nvSpPr>
        <p:spPr>
          <a:xfrm>
            <a:off x="659305" y="1736726"/>
            <a:ext cx="8196210" cy="4015497"/>
          </a:xfrm>
          <a:prstGeom prst="rect">
            <a:avLst/>
          </a:prstGeom>
        </p:spPr>
        <p:txBody>
          <a:bodyPr/>
          <a:lstStyle>
            <a:lvl1pPr marL="342900" indent="-342900">
              <a:buFont typeface="Lucida Grande"/>
              <a:buChar char="&gt;"/>
              <a:defRPr sz="2400" b="0" i="0" baseline="0">
                <a:solidFill>
                  <a:srgbClr val="003B49"/>
                </a:solidFill>
                <a:latin typeface="Orgon Slab Light"/>
                <a:cs typeface="Orgon Slab Light"/>
              </a:defRPr>
            </a:lvl1pPr>
            <a:lvl2pPr>
              <a:defRPr sz="2000" b="0" i="0" baseline="0">
                <a:solidFill>
                  <a:srgbClr val="003B49"/>
                </a:solidFill>
                <a:latin typeface="Orgon Slab Light"/>
                <a:cs typeface="Orgon Slab Light"/>
              </a:defRPr>
            </a:lvl2pPr>
            <a:lvl3pPr marL="1143000" indent="-228600">
              <a:buSzPct val="100000"/>
              <a:buFont typeface="Lucida Grande"/>
              <a:buChar char="&gt;"/>
              <a:defRPr sz="1800" b="0" i="0" baseline="0">
                <a:solidFill>
                  <a:srgbClr val="003B49"/>
                </a:solidFill>
                <a:latin typeface="Orgon Slab Light"/>
                <a:cs typeface="Orgon Slab Light"/>
              </a:defRPr>
            </a:lvl3pPr>
            <a:lvl4pPr>
              <a:defRPr sz="1600" b="0" i="0" baseline="0">
                <a:solidFill>
                  <a:srgbClr val="003B49"/>
                </a:solidFill>
                <a:latin typeface="Orgon Slab Light"/>
                <a:cs typeface="Orgon Slab Light"/>
              </a:defRPr>
            </a:lvl4pPr>
            <a:lvl5pPr marL="2057400" indent="-228600">
              <a:buFont typeface="Lucida Grande"/>
              <a:buChar char="&gt;"/>
              <a:defRPr sz="1400" b="0" i="0" baseline="0">
                <a:solidFill>
                  <a:srgbClr val="003B49"/>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Light14)</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806958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003B49"/>
                </a:solidFill>
                <a:latin typeface="Orgon Slab Light"/>
                <a:cs typeface="Orgon Slab Light"/>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1" name="Picture 10"/>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724014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671757" y="1842046"/>
            <a:ext cx="6972300" cy="2641756"/>
          </a:xfrm>
          <a:prstGeom prst="rect">
            <a:avLst/>
          </a:prstGeom>
          <a:ln>
            <a:noFill/>
          </a:ln>
        </p:spPr>
        <p:txBody>
          <a:bodyPr>
            <a:normAutofit/>
          </a:bodyPr>
          <a:lstStyle>
            <a:lvl1pPr marL="0" indent="0">
              <a:lnSpc>
                <a:spcPct val="100000"/>
              </a:lnSpc>
              <a:buNone/>
              <a:defRPr sz="5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3" name="Picture 2"/>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3902595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theme" Target="../theme/theme4.xml"/><Relationship Id="rId1" Type="http://schemas.openxmlformats.org/officeDocument/2006/relationships/slideLayout" Target="../slideLayouts/slideLayout2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B2B4B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76121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54" r:id="rId5"/>
    <p:sldLayoutId id="2147483655" r:id="rId6"/>
    <p:sldLayoutId id="2147483656" r:id="rId7"/>
    <p:sldLayoutId id="2147483657"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1661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3"/>
          <a:stretch>
            <a:fillRect/>
          </a:stretch>
        </p:blipFill>
        <p:spPr>
          <a:xfrm>
            <a:off x="270915" y="5693839"/>
            <a:ext cx="891610" cy="724433"/>
          </a:xfrm>
          <a:prstGeom prst="rect">
            <a:avLst/>
          </a:prstGeom>
        </p:spPr>
      </p:pic>
      <p:sp>
        <p:nvSpPr>
          <p:cNvPr id="13" name="Rectangle 12"/>
          <p:cNvSpPr/>
          <p:nvPr userDrawn="1"/>
        </p:nvSpPr>
        <p:spPr>
          <a:xfrm>
            <a:off x="0" y="597425"/>
            <a:ext cx="5681128" cy="1943101"/>
          </a:xfrm>
          <a:prstGeom prst="rect">
            <a:avLst/>
          </a:prstGeom>
          <a:solidFill>
            <a:srgbClr val="0B2F3A">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6" name="Picture 5"/>
          <p:cNvPicPr>
            <a:picLocks noChangeAspect="1"/>
          </p:cNvPicPr>
          <p:nvPr userDrawn="1"/>
        </p:nvPicPr>
        <p:blipFill>
          <a:blip r:embed="rId4">
            <a:alphaModFix amt="14000"/>
          </a:blip>
          <a:stretch>
            <a:fillRect/>
          </a:stretch>
        </p:blipFill>
        <p:spPr>
          <a:xfrm>
            <a:off x="0" y="597425"/>
            <a:ext cx="5676900" cy="1943101"/>
          </a:xfrm>
          <a:prstGeom prst="rect">
            <a:avLst/>
          </a:prstGeom>
        </p:spPr>
      </p:pic>
      <p:pic>
        <p:nvPicPr>
          <p:cNvPr id="17" name="Picture 16"/>
          <p:cNvPicPr>
            <a:picLocks noChangeAspect="1"/>
          </p:cNvPicPr>
          <p:nvPr userDrawn="1"/>
        </p:nvPicPr>
        <p:blipFill>
          <a:blip r:embed="rId5"/>
          <a:stretch>
            <a:fillRect/>
          </a:stretch>
        </p:blipFill>
        <p:spPr>
          <a:xfrm>
            <a:off x="6792" y="5321300"/>
            <a:ext cx="812800" cy="1536700"/>
          </a:xfrm>
          <a:prstGeom prst="rect">
            <a:avLst/>
          </a:prstGeom>
        </p:spPr>
      </p:pic>
      <p:pic>
        <p:nvPicPr>
          <p:cNvPr id="18" name="Picture 17"/>
          <p:cNvPicPr>
            <a:picLocks noChangeAspect="1"/>
          </p:cNvPicPr>
          <p:nvPr userDrawn="1"/>
        </p:nvPicPr>
        <p:blipFill>
          <a:blip r:embed="rId6"/>
          <a:stretch>
            <a:fillRect/>
          </a:stretch>
        </p:blipFill>
        <p:spPr>
          <a:xfrm>
            <a:off x="8472950" y="23836"/>
            <a:ext cx="660400" cy="1295400"/>
          </a:xfrm>
          <a:prstGeom prst="rect">
            <a:avLst/>
          </a:prstGeom>
        </p:spPr>
      </p:pic>
    </p:spTree>
    <p:extLst>
      <p:ext uri="{BB962C8B-B14F-4D97-AF65-F5344CB8AC3E}">
        <p14:creationId xmlns:p14="http://schemas.microsoft.com/office/powerpoint/2010/main" val="2612770647"/>
      </p:ext>
    </p:extLst>
  </p:cSld>
  <p:clrMap bg1="lt1" tx1="dk1" bg2="lt2" tx2="dk2" accent1="accent1" accent2="accent2" accent3="accent3" accent4="accent4" accent5="accent5" accent6="accent6" hlink="hlink" folHlink="folHlink"/>
  <p:sldLayoutIdLst>
    <p:sldLayoutId id="2147483682"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671757" y="1894008"/>
            <a:ext cx="6972300" cy="3322425"/>
          </a:xfrm>
        </p:spPr>
        <p:txBody>
          <a:bodyPr>
            <a:normAutofit/>
          </a:bodyPr>
          <a:lstStyle/>
          <a:p>
            <a:r>
              <a:rPr lang="en-US" dirty="0" smtClean="0"/>
              <a:t>Faculty Senate</a:t>
            </a:r>
          </a:p>
          <a:p>
            <a:r>
              <a:rPr lang="en-US" sz="2400" b="1" dirty="0" smtClean="0"/>
              <a:t>March 22, 2018</a:t>
            </a:r>
          </a:p>
          <a:p>
            <a:endParaRPr lang="en-US" sz="2800" b="1" dirty="0" smtClean="0"/>
          </a:p>
          <a:p>
            <a:r>
              <a:rPr lang="en-US" sz="2800" b="1" dirty="0" smtClean="0"/>
              <a:t>Dr. Robert J. Marley</a:t>
            </a:r>
          </a:p>
          <a:p>
            <a:r>
              <a:rPr lang="en-US" sz="2400" dirty="0" smtClean="0"/>
              <a:t>Provost and Executive Vice Chancellor for Academic Affairs</a:t>
            </a:r>
            <a:endParaRPr lang="en-US" sz="2400" dirty="0"/>
          </a:p>
        </p:txBody>
      </p:sp>
    </p:spTree>
    <p:extLst>
      <p:ext uri="{BB962C8B-B14F-4D97-AF65-F5344CB8AC3E}">
        <p14:creationId xmlns:p14="http://schemas.microsoft.com/office/powerpoint/2010/main" val="582433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01528" y="1399502"/>
            <a:ext cx="7431106" cy="4988421"/>
          </a:xfrm>
        </p:spPr>
        <p:txBody>
          <a:bodyPr/>
          <a:lstStyle/>
          <a:p>
            <a:pPr marL="0" indent="0" algn="ctr">
              <a:lnSpc>
                <a:spcPct val="110000"/>
              </a:lnSpc>
              <a:spcBef>
                <a:spcPct val="0"/>
              </a:spcBef>
              <a:spcAft>
                <a:spcPts val="600"/>
              </a:spcAft>
              <a:buNone/>
            </a:pPr>
            <a:r>
              <a:rPr lang="en-US" altLang="en-US" b="1" dirty="0">
                <a:solidFill>
                  <a:srgbClr val="005F83"/>
                </a:solidFill>
                <a:latin typeface="Orgon Slab" panose="02000503000000020004" pitchFamily="50" charset="0"/>
              </a:rPr>
              <a:t>Summary of </a:t>
            </a:r>
            <a:r>
              <a:rPr lang="en-US" altLang="en-US" b="1" dirty="0" smtClean="0">
                <a:solidFill>
                  <a:srgbClr val="005F83"/>
                </a:solidFill>
                <a:latin typeface="Orgon Slab" panose="02000503000000020004" pitchFamily="50" charset="0"/>
              </a:rPr>
              <a:t>FY18 </a:t>
            </a:r>
            <a:r>
              <a:rPr lang="en-US" altLang="en-US" b="1" dirty="0">
                <a:solidFill>
                  <a:srgbClr val="005F83"/>
                </a:solidFill>
                <a:latin typeface="Orgon Slab" panose="02000503000000020004" pitchFamily="50" charset="0"/>
              </a:rPr>
              <a:t>activities year-to-date </a:t>
            </a:r>
            <a:r>
              <a:rPr lang="en-US" altLang="en-US" b="1" dirty="0" smtClean="0">
                <a:solidFill>
                  <a:srgbClr val="005F83"/>
                </a:solidFill>
                <a:latin typeface="Orgon Slab" panose="02000503000000020004" pitchFamily="50" charset="0"/>
              </a:rPr>
              <a:t>(January)</a:t>
            </a:r>
            <a:endParaRPr lang="en-US" altLang="en-US" b="1" dirty="0">
              <a:solidFill>
                <a:srgbClr val="005F83"/>
              </a:solidFill>
              <a:latin typeface="Orgon Slab" panose="02000503000000020004" pitchFamily="50" charset="0"/>
            </a:endParaRPr>
          </a:p>
          <a:p>
            <a:pPr marL="274320" lvl="1" indent="-274320">
              <a:lnSpc>
                <a:spcPts val="3467"/>
              </a:lnSpc>
              <a:spcBef>
                <a:spcPts val="800"/>
              </a:spcBef>
              <a:buFont typeface="Wingdings 3" panose="05040102010807070707" pitchFamily="18" charset="2"/>
              <a:buChar char=""/>
            </a:pPr>
            <a:r>
              <a:rPr lang="en-US" altLang="en-US" sz="1600" dirty="0">
                <a:solidFill>
                  <a:srgbClr val="005F83"/>
                </a:solidFill>
                <a:latin typeface="Orgon Slab" panose="02000503000000020004" pitchFamily="50" charset="0"/>
              </a:rPr>
              <a:t>Number of funded proposals is up by </a:t>
            </a:r>
            <a:r>
              <a:rPr lang="en-US" altLang="en-US" sz="1600" dirty="0" smtClean="0">
                <a:solidFill>
                  <a:srgbClr val="005F83"/>
                </a:solidFill>
                <a:latin typeface="Orgon Slab" panose="02000503000000020004" pitchFamily="50" charset="0"/>
              </a:rPr>
              <a:t>12% </a:t>
            </a:r>
            <a:r>
              <a:rPr lang="en-US" altLang="en-US" sz="1600" dirty="0">
                <a:solidFill>
                  <a:srgbClr val="005F83"/>
                </a:solidFill>
                <a:latin typeface="Orgon Slab" panose="02000503000000020004" pitchFamily="50" charset="0"/>
              </a:rPr>
              <a:t>for a total of </a:t>
            </a:r>
            <a:r>
              <a:rPr lang="en-US" altLang="en-US" sz="1600" dirty="0" smtClean="0">
                <a:solidFill>
                  <a:srgbClr val="005F83"/>
                </a:solidFill>
                <a:latin typeface="Orgon Slab" panose="02000503000000020004" pitchFamily="50" charset="0"/>
              </a:rPr>
              <a:t>162</a:t>
            </a:r>
          </a:p>
          <a:p>
            <a:pPr marL="274320" lvl="1" indent="-274320">
              <a:lnSpc>
                <a:spcPts val="3467"/>
              </a:lnSpc>
              <a:spcBef>
                <a:spcPts val="800"/>
              </a:spcBef>
              <a:buFont typeface="Wingdings 3" panose="05040102010807070707" pitchFamily="18" charset="2"/>
              <a:buChar char=""/>
            </a:pPr>
            <a:r>
              <a:rPr lang="en-US" altLang="en-US" sz="1600" dirty="0" smtClean="0">
                <a:solidFill>
                  <a:srgbClr val="005F83"/>
                </a:solidFill>
                <a:latin typeface="Orgon Slab" panose="02000503000000020004" pitchFamily="50" charset="0"/>
              </a:rPr>
              <a:t>Total </a:t>
            </a:r>
            <a:r>
              <a:rPr lang="en-US" altLang="en-US" sz="1600" dirty="0">
                <a:solidFill>
                  <a:srgbClr val="005F83"/>
                </a:solidFill>
                <a:latin typeface="Orgon Slab" panose="02000503000000020004" pitchFamily="50" charset="0"/>
              </a:rPr>
              <a:t>dollars is </a:t>
            </a:r>
            <a:r>
              <a:rPr lang="en-US" altLang="en-US" sz="1600" dirty="0" smtClean="0">
                <a:solidFill>
                  <a:srgbClr val="005F83"/>
                </a:solidFill>
                <a:latin typeface="Orgon Slab" panose="02000503000000020004" pitchFamily="50" charset="0"/>
              </a:rPr>
              <a:t>$21M </a:t>
            </a:r>
            <a:r>
              <a:rPr lang="en-US" altLang="en-US" sz="1600" dirty="0">
                <a:solidFill>
                  <a:srgbClr val="005F83"/>
                </a:solidFill>
                <a:latin typeface="Orgon Slab" panose="02000503000000020004" pitchFamily="50" charset="0"/>
              </a:rPr>
              <a:t>which is </a:t>
            </a:r>
            <a:r>
              <a:rPr lang="en-US" altLang="en-US" sz="1600" dirty="0" smtClean="0">
                <a:solidFill>
                  <a:srgbClr val="005F83"/>
                </a:solidFill>
                <a:latin typeface="Orgon Slab" panose="02000503000000020004" pitchFamily="50" charset="0"/>
              </a:rPr>
              <a:t>up </a:t>
            </a:r>
            <a:r>
              <a:rPr lang="en-US" altLang="en-US" sz="1600" dirty="0">
                <a:solidFill>
                  <a:srgbClr val="005F83"/>
                </a:solidFill>
                <a:latin typeface="Orgon Slab" panose="02000503000000020004" pitchFamily="50" charset="0"/>
              </a:rPr>
              <a:t>by </a:t>
            </a:r>
            <a:r>
              <a:rPr lang="en-US" altLang="en-US" sz="1600" dirty="0" smtClean="0">
                <a:solidFill>
                  <a:srgbClr val="005F83"/>
                </a:solidFill>
                <a:latin typeface="Orgon Slab" panose="02000503000000020004" pitchFamily="50" charset="0"/>
              </a:rPr>
              <a:t>19%</a:t>
            </a:r>
            <a:endParaRPr lang="en-US" altLang="en-US" sz="1600" dirty="0">
              <a:solidFill>
                <a:srgbClr val="005F83"/>
              </a:solidFill>
              <a:latin typeface="Orgon Slab" panose="02000503000000020004" pitchFamily="50" charset="0"/>
            </a:endParaRPr>
          </a:p>
          <a:p>
            <a:pPr marL="274320" lvl="1" indent="-274320">
              <a:lnSpc>
                <a:spcPts val="3467"/>
              </a:lnSpc>
              <a:spcBef>
                <a:spcPts val="800"/>
              </a:spcBef>
              <a:buFont typeface="Wingdings 3" panose="05040102010807070707" pitchFamily="18" charset="2"/>
              <a:buChar char=""/>
            </a:pPr>
            <a:r>
              <a:rPr lang="en-US" altLang="en-US" sz="1600" dirty="0">
                <a:solidFill>
                  <a:srgbClr val="005F83"/>
                </a:solidFill>
                <a:latin typeface="Orgon Slab" panose="02000503000000020004" pitchFamily="50" charset="0"/>
              </a:rPr>
              <a:t>Number of new proposals submitted </a:t>
            </a:r>
            <a:r>
              <a:rPr lang="en-US" altLang="en-US" sz="1600" dirty="0" smtClean="0">
                <a:solidFill>
                  <a:srgbClr val="005F83"/>
                </a:solidFill>
                <a:latin typeface="Orgon Slab" panose="02000503000000020004" pitchFamily="50" charset="0"/>
              </a:rPr>
              <a:t>is up by 9% for a total of 378</a:t>
            </a:r>
            <a:endParaRPr lang="en-US" altLang="en-US" sz="1600" dirty="0">
              <a:solidFill>
                <a:srgbClr val="005F83"/>
              </a:solidFill>
              <a:latin typeface="Orgon Slab" panose="02000503000000020004" pitchFamily="50" charset="0"/>
            </a:endParaRPr>
          </a:p>
          <a:p>
            <a:pPr marL="548640" lvl="1" indent="-274320">
              <a:lnSpc>
                <a:spcPts val="3100"/>
              </a:lnSpc>
              <a:spcBef>
                <a:spcPts val="0"/>
              </a:spcBef>
              <a:buFont typeface="Wingdings" panose="05000000000000000000" pitchFamily="2" charset="2"/>
              <a:buChar char="§"/>
            </a:pPr>
            <a:r>
              <a:rPr lang="en-US" altLang="en-US" sz="1400" dirty="0">
                <a:latin typeface="Orgon Slab" panose="02000503000000020004" pitchFamily="50" charset="0"/>
              </a:rPr>
              <a:t>Total dollars is $102M which is up by 15%</a:t>
            </a:r>
          </a:p>
          <a:p>
            <a:pPr marL="274320" lvl="1" indent="-274320">
              <a:lnSpc>
                <a:spcPts val="3467"/>
              </a:lnSpc>
              <a:spcBef>
                <a:spcPts val="800"/>
              </a:spcBef>
              <a:buFont typeface="Wingdings 3" panose="05040102010807070707" pitchFamily="18" charset="2"/>
              <a:buChar char=""/>
            </a:pPr>
            <a:r>
              <a:rPr lang="en-US" altLang="en-US" sz="1600" dirty="0">
                <a:solidFill>
                  <a:srgbClr val="005F83"/>
                </a:solidFill>
                <a:latin typeface="Orgon Slab" panose="02000503000000020004" pitchFamily="50" charset="0"/>
              </a:rPr>
              <a:t>Number of active awards is up by </a:t>
            </a:r>
            <a:r>
              <a:rPr lang="en-US" altLang="en-US" sz="1600" dirty="0" smtClean="0">
                <a:solidFill>
                  <a:srgbClr val="005F83"/>
                </a:solidFill>
                <a:latin typeface="Orgon Slab" panose="02000503000000020004" pitchFamily="50" charset="0"/>
              </a:rPr>
              <a:t>5% </a:t>
            </a:r>
            <a:r>
              <a:rPr lang="en-US" altLang="en-US" sz="1600" dirty="0">
                <a:solidFill>
                  <a:srgbClr val="005F83"/>
                </a:solidFill>
                <a:latin typeface="Orgon Slab" panose="02000503000000020004" pitchFamily="50" charset="0"/>
              </a:rPr>
              <a:t>at  </a:t>
            </a:r>
            <a:r>
              <a:rPr lang="en-US" altLang="en-US" sz="1600" dirty="0" smtClean="0">
                <a:solidFill>
                  <a:srgbClr val="005F83"/>
                </a:solidFill>
                <a:latin typeface="Orgon Slab" panose="02000503000000020004" pitchFamily="50" charset="0"/>
              </a:rPr>
              <a:t>634</a:t>
            </a:r>
            <a:endParaRPr lang="en-US" altLang="en-US" sz="1600" dirty="0">
              <a:solidFill>
                <a:srgbClr val="005F83"/>
              </a:solidFill>
              <a:latin typeface="Orgon Slab" panose="02000503000000020004" pitchFamily="50" charset="0"/>
            </a:endParaRPr>
          </a:p>
          <a:p>
            <a:pPr marL="274320" lvl="1" indent="-274320">
              <a:lnSpc>
                <a:spcPts val="3467"/>
              </a:lnSpc>
              <a:spcBef>
                <a:spcPts val="800"/>
              </a:spcBef>
              <a:buFont typeface="Wingdings 3" panose="05040102010807070707" pitchFamily="18" charset="2"/>
              <a:buChar char=""/>
            </a:pPr>
            <a:r>
              <a:rPr lang="en-US" altLang="en-US" sz="1600" dirty="0">
                <a:solidFill>
                  <a:srgbClr val="005F83"/>
                </a:solidFill>
                <a:latin typeface="Orgon Slab" panose="02000503000000020004" pitchFamily="50" charset="0"/>
              </a:rPr>
              <a:t>Total expenditures is </a:t>
            </a:r>
            <a:r>
              <a:rPr lang="en-US" altLang="en-US" sz="1600" dirty="0" smtClean="0">
                <a:solidFill>
                  <a:srgbClr val="005F83"/>
                </a:solidFill>
                <a:latin typeface="Orgon Slab" panose="02000503000000020004" pitchFamily="50" charset="0"/>
              </a:rPr>
              <a:t>$27M </a:t>
            </a:r>
            <a:r>
              <a:rPr lang="en-US" altLang="en-US" sz="1600" dirty="0">
                <a:solidFill>
                  <a:srgbClr val="005F83"/>
                </a:solidFill>
                <a:latin typeface="Orgon Slab" panose="02000503000000020004" pitchFamily="50" charset="0"/>
              </a:rPr>
              <a:t>which is up by </a:t>
            </a:r>
            <a:r>
              <a:rPr lang="en-US" altLang="en-US" sz="1600" dirty="0" smtClean="0">
                <a:solidFill>
                  <a:srgbClr val="005F83"/>
                </a:solidFill>
                <a:latin typeface="Orgon Slab" panose="02000503000000020004" pitchFamily="50" charset="0"/>
              </a:rPr>
              <a:t> </a:t>
            </a:r>
            <a:r>
              <a:rPr lang="en-US" altLang="en-US" sz="1600" dirty="0">
                <a:solidFill>
                  <a:srgbClr val="005F83"/>
                </a:solidFill>
                <a:latin typeface="Orgon Slab" panose="02000503000000020004" pitchFamily="50" charset="0"/>
              </a:rPr>
              <a:t>9</a:t>
            </a:r>
            <a:r>
              <a:rPr lang="en-US" altLang="en-US" sz="1600" dirty="0" smtClean="0">
                <a:solidFill>
                  <a:srgbClr val="005F83"/>
                </a:solidFill>
                <a:latin typeface="Orgon Slab" panose="02000503000000020004" pitchFamily="50" charset="0"/>
              </a:rPr>
              <a:t>%</a:t>
            </a:r>
            <a:endParaRPr lang="en-US" altLang="en-US" sz="1600" dirty="0">
              <a:solidFill>
                <a:srgbClr val="005F83"/>
              </a:solidFill>
              <a:latin typeface="Orgon Slab" panose="02000503000000020004" pitchFamily="50" charset="0"/>
            </a:endParaRPr>
          </a:p>
          <a:p>
            <a:pPr marL="274320" lvl="1" indent="-274320">
              <a:spcBef>
                <a:spcPts val="800"/>
              </a:spcBef>
              <a:buFont typeface="Wingdings 3" panose="05040102010807070707" pitchFamily="18" charset="2"/>
              <a:buChar char=""/>
            </a:pPr>
            <a:r>
              <a:rPr lang="en-US" altLang="en-US" sz="1600" dirty="0">
                <a:solidFill>
                  <a:srgbClr val="005F83"/>
                </a:solidFill>
                <a:latin typeface="Orgon Slab" panose="02000503000000020004" pitchFamily="50" charset="0"/>
              </a:rPr>
              <a:t>Net grant and contract expenditures is </a:t>
            </a:r>
            <a:r>
              <a:rPr lang="en-US" altLang="en-US" sz="1600" dirty="0" smtClean="0">
                <a:solidFill>
                  <a:srgbClr val="005F83"/>
                </a:solidFill>
                <a:latin typeface="Orgon Slab" panose="02000503000000020004" pitchFamily="50" charset="0"/>
              </a:rPr>
              <a:t>$19.5M which is up </a:t>
            </a:r>
            <a:r>
              <a:rPr lang="en-US" altLang="en-US" sz="1600" dirty="0">
                <a:solidFill>
                  <a:srgbClr val="005F83"/>
                </a:solidFill>
                <a:latin typeface="Orgon Slab" panose="02000503000000020004" pitchFamily="50" charset="0"/>
              </a:rPr>
              <a:t>by </a:t>
            </a:r>
            <a:r>
              <a:rPr lang="en-US" altLang="en-US" sz="1600" dirty="0" smtClean="0">
                <a:solidFill>
                  <a:srgbClr val="005F83"/>
                </a:solidFill>
                <a:latin typeface="Orgon Slab" panose="02000503000000020004" pitchFamily="50" charset="0"/>
              </a:rPr>
              <a:t>10%</a:t>
            </a:r>
            <a:endParaRPr lang="en-US" altLang="en-US" sz="1600" dirty="0">
              <a:solidFill>
                <a:srgbClr val="005F83"/>
              </a:solidFill>
              <a:latin typeface="Orgon Slab" panose="02000503000000020004" pitchFamily="50" charset="0"/>
            </a:endParaRPr>
          </a:p>
          <a:p>
            <a:pPr marL="274320" lvl="1" indent="-274320">
              <a:lnSpc>
                <a:spcPts val="3467"/>
              </a:lnSpc>
              <a:spcBef>
                <a:spcPts val="800"/>
              </a:spcBef>
              <a:buFont typeface="Wingdings 3" panose="05040102010807070707" pitchFamily="18" charset="2"/>
              <a:buChar char=""/>
            </a:pPr>
            <a:r>
              <a:rPr lang="en-US" altLang="en-US" sz="1600" dirty="0">
                <a:solidFill>
                  <a:srgbClr val="005F83"/>
                </a:solidFill>
                <a:latin typeface="Orgon Slab" panose="02000503000000020004" pitchFamily="50" charset="0"/>
              </a:rPr>
              <a:t>F&amp;A recovered is </a:t>
            </a:r>
            <a:r>
              <a:rPr lang="en-US" altLang="en-US" sz="1600" dirty="0" smtClean="0">
                <a:solidFill>
                  <a:srgbClr val="005F83"/>
                </a:solidFill>
                <a:latin typeface="Orgon Slab" panose="02000503000000020004" pitchFamily="50" charset="0"/>
              </a:rPr>
              <a:t>$3.5M </a:t>
            </a:r>
            <a:r>
              <a:rPr lang="en-US" altLang="en-US" sz="1600" dirty="0">
                <a:solidFill>
                  <a:srgbClr val="005F83"/>
                </a:solidFill>
                <a:latin typeface="Orgon Slab" panose="02000503000000020004" pitchFamily="50" charset="0"/>
              </a:rPr>
              <a:t>which is up by </a:t>
            </a:r>
            <a:r>
              <a:rPr lang="en-US" altLang="en-US" sz="1600" dirty="0" smtClean="0">
                <a:solidFill>
                  <a:srgbClr val="005F83"/>
                </a:solidFill>
                <a:latin typeface="Orgon Slab" panose="02000503000000020004" pitchFamily="50" charset="0"/>
              </a:rPr>
              <a:t>14%</a:t>
            </a:r>
            <a:endParaRPr lang="en-US" altLang="en-US" sz="1600" dirty="0">
              <a:solidFill>
                <a:srgbClr val="005F83"/>
              </a:solidFill>
              <a:latin typeface="Orgon Slab" panose="02000503000000020004" pitchFamily="50" charset="0"/>
            </a:endParaRPr>
          </a:p>
        </p:txBody>
      </p:sp>
      <p:sp>
        <p:nvSpPr>
          <p:cNvPr id="3" name="Text Placeholder 2"/>
          <p:cNvSpPr>
            <a:spLocks noGrp="1"/>
          </p:cNvSpPr>
          <p:nvPr>
            <p:ph type="body" sz="quarter" idx="12"/>
          </p:nvPr>
        </p:nvSpPr>
        <p:spPr>
          <a:xfrm>
            <a:off x="1" y="561802"/>
            <a:ext cx="9143999" cy="648815"/>
          </a:xfrm>
        </p:spPr>
        <p:txBody>
          <a:bodyPr>
            <a:noAutofit/>
          </a:bodyPr>
          <a:lstStyle/>
          <a:p>
            <a:pPr algn="ctr"/>
            <a:r>
              <a:rPr lang="en-US" altLang="en-US" sz="3500" b="1" dirty="0">
                <a:latin typeface="Orgon Slab" panose="02000503000000020004" pitchFamily="50" charset="0"/>
              </a:rPr>
              <a:t>Office of Sponsored Programs</a:t>
            </a:r>
            <a:endParaRPr lang="en-US" sz="3500" dirty="0">
              <a:latin typeface="Orgon Slab" panose="02000503000000020004" pitchFamily="50" charset="0"/>
            </a:endParaRPr>
          </a:p>
        </p:txBody>
      </p:sp>
    </p:spTree>
    <p:extLst>
      <p:ext uri="{BB962C8B-B14F-4D97-AF65-F5344CB8AC3E}">
        <p14:creationId xmlns:p14="http://schemas.microsoft.com/office/powerpoint/2010/main" val="1167259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78090" y="5292090"/>
            <a:ext cx="1417320" cy="1428750"/>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2" name="Text Placeholder 1"/>
          <p:cNvSpPr>
            <a:spLocks noGrp="1"/>
          </p:cNvSpPr>
          <p:nvPr>
            <p:ph type="body" sz="quarter" idx="11"/>
          </p:nvPr>
        </p:nvSpPr>
        <p:spPr>
          <a:xfrm>
            <a:off x="775914" y="1402606"/>
            <a:ext cx="7827177" cy="5114104"/>
          </a:xfrm>
        </p:spPr>
        <p:txBody>
          <a:bodyPr/>
          <a:lstStyle/>
          <a:p>
            <a:pPr marL="365760" indent="-365760">
              <a:spcBef>
                <a:spcPts val="600"/>
              </a:spcBef>
              <a:buFont typeface="Wingdings 3" panose="05040102010807070707" pitchFamily="18" charset="2"/>
              <a:buChar char=""/>
            </a:pPr>
            <a:r>
              <a:rPr lang="en-US" sz="1800" b="1" dirty="0" smtClean="0">
                <a:latin typeface="Orgon Slab" panose="02000503000000020004" pitchFamily="50" charset="0"/>
              </a:rPr>
              <a:t>Chancellor’s Distinguished Fellowship</a:t>
            </a:r>
          </a:p>
          <a:p>
            <a:pPr marL="731520" lvl="1" indent="-365760">
              <a:spcBef>
                <a:spcPts val="600"/>
              </a:spcBef>
              <a:buFont typeface="Wingdings" panose="05000000000000000000" pitchFamily="2" charset="2"/>
              <a:buChar char="§"/>
            </a:pPr>
            <a:r>
              <a:rPr lang="en-US" sz="1600" dirty="0" smtClean="0">
                <a:solidFill>
                  <a:srgbClr val="005F83"/>
                </a:solidFill>
                <a:latin typeface="Orgon Slab" panose="02000503000000020004" pitchFamily="50" charset="0"/>
              </a:rPr>
              <a:t>$10,000 annual fellowship (for up to 5 years) + dedicated fees remittance</a:t>
            </a:r>
          </a:p>
          <a:p>
            <a:pPr marL="731520" lvl="1" indent="-365760">
              <a:spcBef>
                <a:spcPts val="1200"/>
              </a:spcBef>
              <a:buFont typeface="Wingdings" panose="05000000000000000000" pitchFamily="2" charset="2"/>
              <a:buChar char="§"/>
            </a:pPr>
            <a:r>
              <a:rPr lang="en-US" sz="1600" dirty="0" smtClean="0">
                <a:solidFill>
                  <a:srgbClr val="005F83"/>
                </a:solidFill>
                <a:latin typeface="Orgon Slab" panose="02000503000000020004" pitchFamily="50" charset="0"/>
              </a:rPr>
              <a:t>15 nominations received; </a:t>
            </a:r>
            <a:r>
              <a:rPr lang="en-US" sz="1600" b="1" u="sng" dirty="0" smtClean="0">
                <a:solidFill>
                  <a:srgbClr val="005F83"/>
                </a:solidFill>
                <a:latin typeface="Orgon Slab" panose="02000503000000020004" pitchFamily="50" charset="0"/>
              </a:rPr>
              <a:t>6 awards offered </a:t>
            </a:r>
            <a:r>
              <a:rPr lang="en-US" sz="1600" dirty="0" smtClean="0">
                <a:solidFill>
                  <a:srgbClr val="005F83"/>
                </a:solidFill>
                <a:latin typeface="Orgon Slab" panose="02000503000000020004" pitchFamily="50" charset="0"/>
              </a:rPr>
              <a:t>(students have till April 15 to accept/decline)</a:t>
            </a:r>
          </a:p>
          <a:p>
            <a:pPr marL="365760" indent="-365760">
              <a:spcBef>
                <a:spcPts val="2400"/>
              </a:spcBef>
              <a:buFont typeface="Wingdings 3" panose="05040102010807070707" pitchFamily="18" charset="2"/>
              <a:buChar char=""/>
            </a:pPr>
            <a:r>
              <a:rPr lang="en-US" sz="1800" b="1" dirty="0" smtClean="0">
                <a:latin typeface="Orgon Slab" panose="02000503000000020004" pitchFamily="50" charset="0"/>
              </a:rPr>
              <a:t>Summer Graduate Research Fellowship</a:t>
            </a:r>
          </a:p>
          <a:p>
            <a:pPr marL="731520" lvl="1" indent="-365760">
              <a:spcBef>
                <a:spcPts val="600"/>
              </a:spcBef>
              <a:buFont typeface="Wingdings" panose="05000000000000000000" pitchFamily="2" charset="2"/>
              <a:buChar char="§"/>
            </a:pPr>
            <a:r>
              <a:rPr lang="en-US" sz="1600" dirty="0" smtClean="0">
                <a:solidFill>
                  <a:srgbClr val="005F83"/>
                </a:solidFill>
                <a:latin typeface="Orgon Slab" panose="02000503000000020004" pitchFamily="50" charset="0"/>
              </a:rPr>
              <a:t>$1,500 summer fellowship for 2 MS and 2 PhD students</a:t>
            </a:r>
          </a:p>
          <a:p>
            <a:pPr marL="731520" lvl="1" indent="-365760">
              <a:spcBef>
                <a:spcPts val="1200"/>
              </a:spcBef>
              <a:buFont typeface="Wingdings" panose="05000000000000000000" pitchFamily="2" charset="2"/>
              <a:buChar char="§"/>
            </a:pPr>
            <a:r>
              <a:rPr lang="en-US" sz="1600" dirty="0" smtClean="0">
                <a:solidFill>
                  <a:srgbClr val="005F83"/>
                </a:solidFill>
                <a:latin typeface="Orgon Slab" panose="02000503000000020004" pitchFamily="50" charset="0"/>
              </a:rPr>
              <a:t>48 applications received; </a:t>
            </a:r>
            <a:r>
              <a:rPr lang="en-US" sz="1600" b="1" u="sng" dirty="0" smtClean="0">
                <a:solidFill>
                  <a:srgbClr val="005F83"/>
                </a:solidFill>
                <a:latin typeface="Orgon Slab" panose="02000503000000020004" pitchFamily="50" charset="0"/>
              </a:rPr>
              <a:t>4 awards offered </a:t>
            </a:r>
            <a:r>
              <a:rPr lang="en-US" sz="1600" dirty="0" smtClean="0">
                <a:solidFill>
                  <a:srgbClr val="005F83"/>
                </a:solidFill>
                <a:latin typeface="Orgon Slab" panose="02000503000000020004" pitchFamily="50" charset="0"/>
              </a:rPr>
              <a:t>(students have till March 30 to accept/decline)</a:t>
            </a:r>
          </a:p>
          <a:p>
            <a:pPr marL="365760" indent="-365760">
              <a:spcBef>
                <a:spcPts val="2400"/>
              </a:spcBef>
              <a:buFont typeface="Wingdings 3" panose="05040102010807070707" pitchFamily="18" charset="2"/>
              <a:buChar char=""/>
            </a:pPr>
            <a:r>
              <a:rPr lang="en-US" sz="1800" b="1" dirty="0" smtClean="0">
                <a:latin typeface="Orgon Slab" panose="02000503000000020004" pitchFamily="50" charset="0"/>
              </a:rPr>
              <a:t>Fellows Poster Session</a:t>
            </a:r>
          </a:p>
          <a:p>
            <a:pPr marL="731520" lvl="1" indent="-365760">
              <a:spcBef>
                <a:spcPts val="600"/>
              </a:spcBef>
              <a:buFont typeface="Wingdings" panose="05000000000000000000" pitchFamily="2" charset="2"/>
              <a:buChar char="§"/>
            </a:pPr>
            <a:r>
              <a:rPr lang="en-US" sz="1600" dirty="0" smtClean="0">
                <a:solidFill>
                  <a:srgbClr val="005F83"/>
                </a:solidFill>
                <a:latin typeface="Orgon Slab" panose="02000503000000020004" pitchFamily="50" charset="0"/>
              </a:rPr>
              <a:t>1</a:t>
            </a:r>
            <a:r>
              <a:rPr lang="en-US" sz="1600" baseline="30000" dirty="0" smtClean="0">
                <a:solidFill>
                  <a:srgbClr val="005F83"/>
                </a:solidFill>
                <a:latin typeface="Orgon Slab" panose="02000503000000020004" pitchFamily="50" charset="0"/>
              </a:rPr>
              <a:t>st</a:t>
            </a:r>
            <a:r>
              <a:rPr lang="en-US" sz="1600" dirty="0" smtClean="0">
                <a:solidFill>
                  <a:srgbClr val="005F83"/>
                </a:solidFill>
                <a:latin typeface="Orgon Slab" panose="02000503000000020004" pitchFamily="50" charset="0"/>
              </a:rPr>
              <a:t> place</a:t>
            </a:r>
            <a:r>
              <a:rPr lang="en-US" sz="1600" dirty="0">
                <a:solidFill>
                  <a:srgbClr val="005F83"/>
                </a:solidFill>
                <a:latin typeface="Orgon Slab" panose="02000503000000020004" pitchFamily="50" charset="0"/>
              </a:rPr>
              <a:t>: James </a:t>
            </a:r>
            <a:r>
              <a:rPr lang="en-US" sz="1600" dirty="0" smtClean="0">
                <a:solidFill>
                  <a:srgbClr val="005F83"/>
                </a:solidFill>
                <a:latin typeface="Orgon Slab" panose="02000503000000020004" pitchFamily="50" charset="0"/>
              </a:rPr>
              <a:t>Seman</a:t>
            </a:r>
            <a:r>
              <a:rPr lang="en-US" sz="1600" dirty="0">
                <a:solidFill>
                  <a:srgbClr val="005F83"/>
                </a:solidFill>
                <a:latin typeface="Orgon Slab" panose="02000503000000020004" pitchFamily="50" charset="0"/>
              </a:rPr>
              <a:t> </a:t>
            </a:r>
            <a:r>
              <a:rPr lang="en-US" sz="1600" dirty="0" smtClean="0">
                <a:solidFill>
                  <a:srgbClr val="005F83"/>
                </a:solidFill>
                <a:latin typeface="Orgon Slab" panose="02000503000000020004" pitchFamily="50" charset="0"/>
              </a:rPr>
              <a:t>(PhD Explosives Engineering)</a:t>
            </a:r>
            <a:endParaRPr lang="en-US" sz="1600" dirty="0">
              <a:solidFill>
                <a:srgbClr val="005F83"/>
              </a:solidFill>
              <a:latin typeface="Orgon Slab" panose="02000503000000020004" pitchFamily="50" charset="0"/>
            </a:endParaRPr>
          </a:p>
          <a:p>
            <a:pPr marL="731520" lvl="1" indent="-365760">
              <a:spcBef>
                <a:spcPts val="1200"/>
              </a:spcBef>
              <a:buFont typeface="Wingdings" panose="05000000000000000000" pitchFamily="2" charset="2"/>
              <a:buChar char="§"/>
            </a:pPr>
            <a:r>
              <a:rPr lang="en-US" sz="1600" dirty="0" smtClean="0">
                <a:solidFill>
                  <a:srgbClr val="005F83"/>
                </a:solidFill>
                <a:latin typeface="Orgon Slab" panose="02000503000000020004" pitchFamily="50" charset="0"/>
              </a:rPr>
              <a:t>2</a:t>
            </a:r>
            <a:r>
              <a:rPr lang="en-US" sz="1600" baseline="30000" dirty="0" smtClean="0">
                <a:solidFill>
                  <a:srgbClr val="005F83"/>
                </a:solidFill>
                <a:latin typeface="Orgon Slab" panose="02000503000000020004" pitchFamily="50" charset="0"/>
              </a:rPr>
              <a:t>nd</a:t>
            </a:r>
            <a:r>
              <a:rPr lang="en-US" sz="1600" dirty="0" smtClean="0">
                <a:solidFill>
                  <a:srgbClr val="005F83"/>
                </a:solidFill>
                <a:latin typeface="Orgon Slab" panose="02000503000000020004" pitchFamily="50" charset="0"/>
              </a:rPr>
              <a:t> place</a:t>
            </a:r>
            <a:r>
              <a:rPr lang="en-US" sz="1600" dirty="0">
                <a:solidFill>
                  <a:srgbClr val="005F83"/>
                </a:solidFill>
                <a:latin typeface="Orgon Slab" panose="02000503000000020004" pitchFamily="50" charset="0"/>
              </a:rPr>
              <a:t>: Andrew Taylor </a:t>
            </a:r>
            <a:r>
              <a:rPr lang="en-US" sz="1600" dirty="0" smtClean="0">
                <a:solidFill>
                  <a:srgbClr val="005F83"/>
                </a:solidFill>
                <a:latin typeface="Orgon Slab" panose="02000503000000020004" pitchFamily="50" charset="0"/>
              </a:rPr>
              <a:t>(PhD Aerospace Engineering)</a:t>
            </a:r>
          </a:p>
          <a:p>
            <a:pPr marL="731520" lvl="1" indent="-365760">
              <a:spcBef>
                <a:spcPts val="1200"/>
              </a:spcBef>
              <a:buFont typeface="Wingdings" panose="05000000000000000000" pitchFamily="2" charset="2"/>
              <a:buChar char="§"/>
            </a:pPr>
            <a:r>
              <a:rPr lang="en-US" sz="1600" dirty="0" smtClean="0">
                <a:solidFill>
                  <a:srgbClr val="005F83"/>
                </a:solidFill>
                <a:latin typeface="Orgon Slab" panose="02000503000000020004" pitchFamily="50" charset="0"/>
              </a:rPr>
              <a:t>2</a:t>
            </a:r>
            <a:r>
              <a:rPr lang="en-US" sz="1600" baseline="30000" dirty="0" smtClean="0">
                <a:solidFill>
                  <a:srgbClr val="005F83"/>
                </a:solidFill>
                <a:latin typeface="Orgon Slab" panose="02000503000000020004" pitchFamily="50" charset="0"/>
              </a:rPr>
              <a:t>nd</a:t>
            </a:r>
            <a:r>
              <a:rPr lang="en-US" sz="1600" dirty="0" smtClean="0">
                <a:solidFill>
                  <a:srgbClr val="005F83"/>
                </a:solidFill>
                <a:latin typeface="Orgon Slab" panose="02000503000000020004" pitchFamily="50" charset="0"/>
              </a:rPr>
              <a:t> place (tied): Jaykob Maser (PhD Aerospace Engineering)</a:t>
            </a:r>
            <a:endParaRPr lang="en-US" sz="1600" dirty="0">
              <a:solidFill>
                <a:srgbClr val="005F83"/>
              </a:solidFill>
              <a:latin typeface="Orgon Slab" panose="02000503000000020004" pitchFamily="50" charset="0"/>
            </a:endParaRPr>
          </a:p>
          <a:p>
            <a:pPr marL="731520" lvl="1" indent="-365760">
              <a:spcBef>
                <a:spcPts val="1200"/>
              </a:spcBef>
              <a:buFont typeface="Wingdings" panose="05000000000000000000" pitchFamily="2" charset="2"/>
              <a:buChar char="§"/>
            </a:pPr>
            <a:r>
              <a:rPr lang="en-US" sz="1600" dirty="0">
                <a:solidFill>
                  <a:srgbClr val="005F83"/>
                </a:solidFill>
                <a:latin typeface="Orgon Slab" panose="02000503000000020004" pitchFamily="50" charset="0"/>
              </a:rPr>
              <a:t>Honorable Mention: Martin </a:t>
            </a:r>
            <a:r>
              <a:rPr lang="en-US" sz="1600" dirty="0" smtClean="0">
                <a:solidFill>
                  <a:srgbClr val="005F83"/>
                </a:solidFill>
                <a:latin typeface="Orgon Slab" panose="02000503000000020004" pitchFamily="50" charset="0"/>
              </a:rPr>
              <a:t>DiStefano (PhD Aerospace Engineering)</a:t>
            </a:r>
            <a:endParaRPr lang="en-US" sz="1600" dirty="0">
              <a:solidFill>
                <a:srgbClr val="005F83"/>
              </a:solidFill>
            </a:endParaRPr>
          </a:p>
        </p:txBody>
      </p:sp>
      <p:sp>
        <p:nvSpPr>
          <p:cNvPr id="3" name="Text Placeholder 2"/>
          <p:cNvSpPr>
            <a:spLocks noGrp="1"/>
          </p:cNvSpPr>
          <p:nvPr>
            <p:ph type="body" sz="quarter" idx="12"/>
          </p:nvPr>
        </p:nvSpPr>
        <p:spPr>
          <a:xfrm>
            <a:off x="1579062" y="652665"/>
            <a:ext cx="6393720" cy="595968"/>
          </a:xfrm>
        </p:spPr>
        <p:txBody>
          <a:bodyPr>
            <a:normAutofit/>
          </a:bodyPr>
          <a:lstStyle/>
          <a:p>
            <a:pPr algn="ctr"/>
            <a:r>
              <a:rPr lang="en-US" sz="3500" b="1" dirty="0" smtClean="0">
                <a:latin typeface="Orgon Slab" panose="02000503000000020004" pitchFamily="50" charset="0"/>
              </a:rPr>
              <a:t>Office of Graduate Studies</a:t>
            </a:r>
            <a:endParaRPr lang="en-US" sz="3500" b="1" dirty="0">
              <a:latin typeface="Orgon Slab" panose="02000503000000020004" pitchFamily="50" charset="0"/>
            </a:endParaRPr>
          </a:p>
        </p:txBody>
      </p:sp>
    </p:spTree>
    <p:extLst>
      <p:ext uri="{BB962C8B-B14F-4D97-AF65-F5344CB8AC3E}">
        <p14:creationId xmlns:p14="http://schemas.microsoft.com/office/powerpoint/2010/main" val="3419954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65108" y="1543795"/>
            <a:ext cx="8153891" cy="4586549"/>
          </a:xfrm>
        </p:spPr>
        <p:txBody>
          <a:bodyPr/>
          <a:lstStyle/>
          <a:p>
            <a:pPr marL="487668" indent="-487668">
              <a:spcBef>
                <a:spcPts val="1600"/>
              </a:spcBef>
              <a:buFont typeface="Wingdings 3" panose="05040102010807070707" pitchFamily="18" charset="2"/>
              <a:buChar char=""/>
              <a:defRPr/>
            </a:pPr>
            <a:r>
              <a:rPr lang="en-US" altLang="en-US" sz="1800" dirty="0">
                <a:solidFill>
                  <a:srgbClr val="005F83"/>
                </a:solidFill>
                <a:latin typeface="Orgon Slab" panose="02000503000000020004" pitchFamily="50" charset="0"/>
              </a:rPr>
              <a:t>Thanks to all who helped with February Out of State Counselor and Student Fly In Programs</a:t>
            </a:r>
          </a:p>
          <a:p>
            <a:pPr marL="487668" indent="-487668">
              <a:spcBef>
                <a:spcPts val="2400"/>
              </a:spcBef>
              <a:buFont typeface="Wingdings 3" panose="05040102010807070707" pitchFamily="18" charset="2"/>
              <a:buChar char=""/>
              <a:defRPr/>
            </a:pPr>
            <a:r>
              <a:rPr lang="en-US" altLang="en-US" sz="1800" dirty="0">
                <a:solidFill>
                  <a:srgbClr val="005F83"/>
                </a:solidFill>
                <a:latin typeface="Orgon Slab" panose="02000503000000020004" pitchFamily="50" charset="0"/>
              </a:rPr>
              <a:t>FIRST Robotics Competition on February 24 was very successful – over 550 high school team members and over 1400 in total attendance again this year</a:t>
            </a:r>
          </a:p>
          <a:p>
            <a:pPr marL="487668" indent="-487668">
              <a:spcBef>
                <a:spcPts val="2400"/>
              </a:spcBef>
              <a:buFont typeface="Wingdings 3" panose="05040102010807070707" pitchFamily="18" charset="2"/>
              <a:buChar char=""/>
              <a:defRPr/>
            </a:pPr>
            <a:r>
              <a:rPr lang="en-US" altLang="en-US" sz="1800" dirty="0">
                <a:solidFill>
                  <a:srgbClr val="005F83"/>
                </a:solidFill>
                <a:latin typeface="Orgon Slab" panose="02000503000000020004" pitchFamily="50" charset="0"/>
              </a:rPr>
              <a:t>Saturday, April 7 is the next PRO Date.  All PRO Days are filled until the last June date.</a:t>
            </a:r>
          </a:p>
          <a:p>
            <a:pPr marL="487668" indent="-487668">
              <a:spcBef>
                <a:spcPts val="2400"/>
              </a:spcBef>
              <a:buFont typeface="Wingdings 3" panose="05040102010807070707" pitchFamily="18" charset="2"/>
              <a:buChar char=""/>
              <a:defRPr/>
            </a:pPr>
            <a:r>
              <a:rPr lang="en-US" altLang="en-US" sz="1800" dirty="0">
                <a:solidFill>
                  <a:srgbClr val="005F83"/>
                </a:solidFill>
                <a:latin typeface="Orgon Slab" panose="02000503000000020004" pitchFamily="50" charset="0"/>
              </a:rPr>
              <a:t>Friday, April 6 is the next Open House</a:t>
            </a:r>
          </a:p>
          <a:p>
            <a:pPr marL="487668" indent="-487668">
              <a:spcBef>
                <a:spcPts val="2400"/>
              </a:spcBef>
              <a:buFont typeface="Wingdings 3" panose="05040102010807070707" pitchFamily="18" charset="2"/>
              <a:buChar char=""/>
              <a:defRPr/>
            </a:pPr>
            <a:r>
              <a:rPr lang="en-US" altLang="en-US" sz="1800" dirty="0">
                <a:solidFill>
                  <a:srgbClr val="005F83"/>
                </a:solidFill>
                <a:latin typeface="Orgon Slab" panose="02000503000000020004" pitchFamily="50" charset="0"/>
              </a:rPr>
              <a:t>New undergraduate student projections </a:t>
            </a:r>
            <a:r>
              <a:rPr lang="en-US" altLang="en-US" sz="1800" dirty="0" smtClean="0">
                <a:solidFill>
                  <a:srgbClr val="005F83"/>
                </a:solidFill>
                <a:latin typeface="Orgon Slab" panose="02000503000000020004" pitchFamily="50" charset="0"/>
              </a:rPr>
              <a:t>show 1,475 </a:t>
            </a:r>
            <a:r>
              <a:rPr lang="en-US" altLang="en-US" sz="1800" dirty="0">
                <a:solidFill>
                  <a:srgbClr val="005F83"/>
                </a:solidFill>
                <a:latin typeface="Orgon Slab" panose="02000503000000020004" pitchFamily="50" charset="0"/>
              </a:rPr>
              <a:t>– 1,525 new freshmen and 420 new </a:t>
            </a:r>
            <a:r>
              <a:rPr lang="en-US" altLang="en-US" sz="1800" dirty="0" smtClean="0">
                <a:solidFill>
                  <a:srgbClr val="005F83"/>
                </a:solidFill>
                <a:latin typeface="Orgon Slab" panose="02000503000000020004" pitchFamily="50" charset="0"/>
              </a:rPr>
              <a:t>transfer students</a:t>
            </a:r>
            <a:r>
              <a:rPr lang="en-US" altLang="en-US" sz="1800" dirty="0">
                <a:solidFill>
                  <a:srgbClr val="005F83"/>
                </a:solidFill>
                <a:latin typeface="Orgon Slab" panose="02000503000000020004" pitchFamily="50" charset="0"/>
              </a:rPr>
              <a:t>.   This is about </a:t>
            </a:r>
            <a:r>
              <a:rPr lang="en-US" altLang="en-US" sz="1800" dirty="0" smtClean="0">
                <a:solidFill>
                  <a:srgbClr val="005F83"/>
                </a:solidFill>
                <a:latin typeface="Orgon Slab" panose="02000503000000020004" pitchFamily="50" charset="0"/>
              </a:rPr>
              <a:t>a</a:t>
            </a:r>
            <a:br>
              <a:rPr lang="en-US" altLang="en-US" sz="1800" dirty="0" smtClean="0">
                <a:solidFill>
                  <a:srgbClr val="005F83"/>
                </a:solidFill>
                <a:latin typeface="Orgon Slab" panose="02000503000000020004" pitchFamily="50" charset="0"/>
              </a:rPr>
            </a:br>
            <a:r>
              <a:rPr lang="en-US" altLang="en-US" sz="1800" dirty="0" smtClean="0">
                <a:solidFill>
                  <a:srgbClr val="005F83"/>
                </a:solidFill>
                <a:latin typeface="Orgon Slab" panose="02000503000000020004" pitchFamily="50" charset="0"/>
              </a:rPr>
              <a:t>4</a:t>
            </a:r>
            <a:r>
              <a:rPr lang="en-US" altLang="en-US" sz="1800" dirty="0">
                <a:solidFill>
                  <a:srgbClr val="005F83"/>
                </a:solidFill>
                <a:latin typeface="Orgon Slab" panose="02000503000000020004" pitchFamily="50" charset="0"/>
              </a:rPr>
              <a:t>% increase from last year.</a:t>
            </a:r>
          </a:p>
          <a:p>
            <a:pPr>
              <a:buFont typeface="Courier New" panose="02070309020205020404" pitchFamily="49" charset="0"/>
              <a:buChar char="o"/>
              <a:defRPr/>
            </a:pPr>
            <a:endParaRPr lang="en-US" altLang="en-US" sz="1200" dirty="0">
              <a:solidFill>
                <a:srgbClr val="003B49"/>
              </a:solidFill>
            </a:endParaRPr>
          </a:p>
        </p:txBody>
      </p:sp>
      <p:sp>
        <p:nvSpPr>
          <p:cNvPr id="3" name="Text Placeholder 2"/>
          <p:cNvSpPr>
            <a:spLocks noGrp="1"/>
          </p:cNvSpPr>
          <p:nvPr>
            <p:ph type="body" sz="quarter" idx="12"/>
          </p:nvPr>
        </p:nvSpPr>
        <p:spPr>
          <a:xfrm>
            <a:off x="139552" y="606809"/>
            <a:ext cx="8770984" cy="689991"/>
          </a:xfrm>
        </p:spPr>
        <p:txBody>
          <a:bodyPr>
            <a:noAutofit/>
          </a:bodyPr>
          <a:lstStyle/>
          <a:p>
            <a:pPr algn="ctr"/>
            <a:r>
              <a:rPr lang="en-US" sz="3500" b="1" dirty="0">
                <a:latin typeface="Orgon Slab" panose="02000503000000020004" pitchFamily="50" charset="0"/>
              </a:rPr>
              <a:t>Enrollment Management</a:t>
            </a:r>
          </a:p>
        </p:txBody>
      </p:sp>
    </p:spTree>
    <p:extLst>
      <p:ext uri="{BB962C8B-B14F-4D97-AF65-F5344CB8AC3E}">
        <p14:creationId xmlns:p14="http://schemas.microsoft.com/office/powerpoint/2010/main" val="1148280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10944" y="1832564"/>
            <a:ext cx="6656507" cy="4150225"/>
          </a:xfrm>
        </p:spPr>
        <p:txBody>
          <a:bodyPr/>
          <a:lstStyle/>
          <a:p>
            <a:pPr marL="457200" indent="-457200">
              <a:spcBef>
                <a:spcPts val="1800"/>
              </a:spcBef>
              <a:buFont typeface="Wingdings 3" panose="05040102010807070707" pitchFamily="18" charset="2"/>
              <a:buChar char=""/>
            </a:pPr>
            <a:r>
              <a:rPr lang="en-US" sz="2800" b="1" dirty="0" err="1" smtClean="0">
                <a:solidFill>
                  <a:srgbClr val="005F83"/>
                </a:solidFill>
                <a:latin typeface="Orgon Slab" panose="02000503000000020004" pitchFamily="50" charset="0"/>
              </a:rPr>
              <a:t>VCRDGS</a:t>
            </a:r>
            <a:r>
              <a:rPr lang="en-US" sz="2800" b="1" dirty="0" smtClean="0">
                <a:solidFill>
                  <a:srgbClr val="005F83"/>
                </a:solidFill>
                <a:latin typeface="Orgon Slab" panose="02000503000000020004" pitchFamily="50" charset="0"/>
              </a:rPr>
              <a:t> Search</a:t>
            </a:r>
          </a:p>
          <a:p>
            <a:pPr marL="457200" indent="-457200">
              <a:spcBef>
                <a:spcPts val="4200"/>
              </a:spcBef>
              <a:buFont typeface="Wingdings 3" panose="05040102010807070707" pitchFamily="18" charset="2"/>
              <a:buChar char=""/>
            </a:pPr>
            <a:r>
              <a:rPr lang="en-US" sz="2800" b="1" dirty="0" smtClean="0">
                <a:solidFill>
                  <a:srgbClr val="005F83"/>
                </a:solidFill>
                <a:latin typeface="Orgon Slab" panose="02000503000000020004" pitchFamily="50" charset="0"/>
              </a:rPr>
              <a:t>Strategic Plan</a:t>
            </a:r>
          </a:p>
          <a:p>
            <a:pPr marL="457200" indent="-457200">
              <a:spcBef>
                <a:spcPts val="4200"/>
              </a:spcBef>
              <a:buFont typeface="Wingdings 3" panose="05040102010807070707" pitchFamily="18" charset="2"/>
              <a:buChar char=""/>
            </a:pPr>
            <a:r>
              <a:rPr lang="en-US" sz="2800" b="1" dirty="0" smtClean="0">
                <a:solidFill>
                  <a:srgbClr val="005F83"/>
                </a:solidFill>
                <a:latin typeface="Orgon Slab" panose="02000503000000020004" pitchFamily="50" charset="0"/>
              </a:rPr>
              <a:t>Academic Program Review</a:t>
            </a:r>
          </a:p>
          <a:p>
            <a:pPr marL="457200" indent="-457200">
              <a:spcBef>
                <a:spcPts val="4200"/>
              </a:spcBef>
              <a:buFont typeface="Wingdings 3" panose="05040102010807070707" pitchFamily="18" charset="2"/>
              <a:buChar char=""/>
            </a:pPr>
            <a:r>
              <a:rPr lang="en-US" sz="2800" b="1" dirty="0" smtClean="0">
                <a:solidFill>
                  <a:srgbClr val="005F83"/>
                </a:solidFill>
                <a:latin typeface="Orgon Slab" panose="02000503000000020004" pitchFamily="50" charset="0"/>
              </a:rPr>
              <a:t>Faculty Retention</a:t>
            </a:r>
            <a:endParaRPr lang="en-US" sz="2200" b="1" dirty="0">
              <a:latin typeface="Orgon Slab" panose="02000503000000020004" pitchFamily="50" charset="0"/>
            </a:endParaRPr>
          </a:p>
        </p:txBody>
      </p:sp>
      <p:sp>
        <p:nvSpPr>
          <p:cNvPr id="5" name="Text Placeholder 2"/>
          <p:cNvSpPr>
            <a:spLocks noGrp="1"/>
          </p:cNvSpPr>
          <p:nvPr>
            <p:ph type="body" sz="quarter" idx="12"/>
          </p:nvPr>
        </p:nvSpPr>
        <p:spPr>
          <a:xfrm>
            <a:off x="2949046" y="605275"/>
            <a:ext cx="3120827" cy="601907"/>
          </a:xfrm>
        </p:spPr>
        <p:txBody>
          <a:bodyPr>
            <a:noAutofit/>
          </a:bodyPr>
          <a:lstStyle/>
          <a:p>
            <a:pPr algn="ctr">
              <a:lnSpc>
                <a:spcPct val="100000"/>
              </a:lnSpc>
              <a:spcBef>
                <a:spcPts val="0"/>
              </a:spcBef>
            </a:pPr>
            <a:r>
              <a:rPr lang="en-US" sz="4400" b="1" dirty="0" smtClean="0">
                <a:latin typeface="Orgon Slab" panose="02000503000000020004" pitchFamily="50" charset="0"/>
              </a:rPr>
              <a:t>UPDATES</a:t>
            </a:r>
          </a:p>
        </p:txBody>
      </p:sp>
    </p:spTree>
    <p:extLst>
      <p:ext uri="{BB962C8B-B14F-4D97-AF65-F5344CB8AC3E}">
        <p14:creationId xmlns:p14="http://schemas.microsoft.com/office/powerpoint/2010/main" val="1966896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43505" y="2612117"/>
            <a:ext cx="4779809" cy="1149985"/>
          </a:xfrm>
        </p:spPr>
        <p:txBody>
          <a:bodyPr>
            <a:normAutofit/>
          </a:bodyPr>
          <a:lstStyle/>
          <a:p>
            <a:pPr algn="ctr"/>
            <a:r>
              <a:rPr lang="en-US" sz="6000" dirty="0" smtClean="0"/>
              <a:t>QUESTIONS?</a:t>
            </a:r>
            <a:endParaRPr lang="en-US" sz="6000" dirty="0"/>
          </a:p>
        </p:txBody>
      </p:sp>
    </p:spTree>
    <p:extLst>
      <p:ext uri="{BB962C8B-B14F-4D97-AF65-F5344CB8AC3E}">
        <p14:creationId xmlns:p14="http://schemas.microsoft.com/office/powerpoint/2010/main" val="1071844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90">
          <a:fgClr>
            <a:srgbClr val="61BE46"/>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65" y="613269"/>
            <a:ext cx="5423016" cy="817562"/>
          </a:xfrm>
        </p:spPr>
        <p:txBody>
          <a:bodyPr/>
          <a:lstStyle/>
          <a:p>
            <a:r>
              <a:rPr lang="en-US" sz="5400" dirty="0" smtClean="0"/>
              <a:t>Division Updates</a:t>
            </a:r>
            <a:endParaRPr lang="en-US" sz="5400" dirty="0"/>
          </a:p>
        </p:txBody>
      </p:sp>
      <p:sp>
        <p:nvSpPr>
          <p:cNvPr id="3" name="Text Placeholder 2"/>
          <p:cNvSpPr>
            <a:spLocks noGrp="1"/>
          </p:cNvSpPr>
          <p:nvPr>
            <p:ph type="body" sz="quarter" idx="10"/>
          </p:nvPr>
        </p:nvSpPr>
        <p:spPr/>
        <p:txBody>
          <a:bodyPr/>
          <a:lstStyle/>
          <a:p>
            <a:r>
              <a:rPr lang="en-US" dirty="0" smtClean="0"/>
              <a:t>Faculty Senate Meeting</a:t>
            </a:r>
          </a:p>
          <a:p>
            <a:r>
              <a:rPr lang="en-US" dirty="0" smtClean="0"/>
              <a:t>Thursday, March 22, 2018</a:t>
            </a:r>
            <a:endParaRPr lang="en-US" dirty="0"/>
          </a:p>
        </p:txBody>
      </p:sp>
    </p:spTree>
    <p:extLst>
      <p:ext uri="{BB962C8B-B14F-4D97-AF65-F5344CB8AC3E}">
        <p14:creationId xmlns:p14="http://schemas.microsoft.com/office/powerpoint/2010/main" val="3414396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610082851"/>
              </p:ext>
            </p:extLst>
          </p:nvPr>
        </p:nvGraphicFramePr>
        <p:xfrm>
          <a:off x="139332" y="806160"/>
          <a:ext cx="8856624" cy="5948033"/>
        </p:xfrm>
        <a:graphic>
          <a:graphicData uri="http://schemas.openxmlformats.org/drawingml/2006/table">
            <a:tbl>
              <a:tblPr/>
              <a:tblGrid>
                <a:gridCol w="4362999"/>
                <a:gridCol w="4493625"/>
              </a:tblGrid>
              <a:tr h="300368">
                <a:tc>
                  <a:txBody>
                    <a:bodyPr/>
                    <a:lstStyle/>
                    <a:p>
                      <a:pPr algn="ctr"/>
                      <a:r>
                        <a:rPr lang="en-US" sz="1400" b="1" dirty="0" smtClean="0">
                          <a:solidFill>
                            <a:srgbClr val="005F83"/>
                          </a:solidFill>
                          <a:latin typeface="Orgon Slab" panose="02000503000000020004" pitchFamily="50" charset="0"/>
                        </a:rPr>
                        <a:t>Major Accomplishments</a:t>
                      </a:r>
                      <a:endParaRPr lang="en-US" sz="1400" b="1" dirty="0">
                        <a:solidFill>
                          <a:srgbClr val="005F83"/>
                        </a:solidFill>
                        <a:latin typeface="Orgon Slab" panose="02000503000000020004" pitchFamily="50" charset="0"/>
                      </a:endParaRPr>
                    </a:p>
                  </a:txBody>
                  <a:tcPr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005F83"/>
                          </a:solidFill>
                          <a:latin typeface="Orgon Slab" panose="02000503000000020004" pitchFamily="50" charset="0"/>
                        </a:rPr>
                        <a:t>Immediate Plans</a:t>
                      </a:r>
                    </a:p>
                  </a:txBody>
                  <a:tcPr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r>
              <a:tr h="1982427">
                <a:tc rowSpan="3">
                  <a:txBody>
                    <a:bodyPr/>
                    <a:lstStyle/>
                    <a:p>
                      <a:pPr marL="182880" indent="-182880">
                        <a:spcBef>
                          <a:spcPts val="1200"/>
                        </a:spcBef>
                        <a:buClr>
                          <a:srgbClr val="509E2F"/>
                        </a:buClr>
                        <a:buSzPct val="100000"/>
                        <a:buFont typeface="Wingdings" panose="05000000000000000000" pitchFamily="2" charset="2"/>
                        <a:buChar char="§"/>
                      </a:pPr>
                      <a:r>
                        <a:rPr lang="en-US" sz="1200" dirty="0" smtClean="0">
                          <a:solidFill>
                            <a:srgbClr val="509E2F"/>
                          </a:solidFill>
                          <a:latin typeface="Orgon Slab" panose="02000503000000020004" pitchFamily="50" charset="0"/>
                          <a:cs typeface="Arial"/>
                        </a:rPr>
                        <a:t>2</a:t>
                      </a:r>
                      <a:r>
                        <a:rPr lang="en-US" sz="1200" baseline="30000" dirty="0" smtClean="0">
                          <a:solidFill>
                            <a:srgbClr val="509E2F"/>
                          </a:solidFill>
                          <a:latin typeface="Orgon Slab" panose="02000503000000020004" pitchFamily="50" charset="0"/>
                          <a:cs typeface="Arial"/>
                        </a:rPr>
                        <a:t>nd</a:t>
                      </a:r>
                      <a:r>
                        <a:rPr lang="en-US" sz="1200" dirty="0" smtClean="0">
                          <a:solidFill>
                            <a:srgbClr val="509E2F"/>
                          </a:solidFill>
                          <a:latin typeface="Orgon Slab" panose="02000503000000020004" pitchFamily="50" charset="0"/>
                          <a:cs typeface="Arial"/>
                        </a:rPr>
                        <a:t> round of Early Career Faculty Development </a:t>
                      </a:r>
                      <a:r>
                        <a:rPr lang="en-US" sz="1200" baseline="0" dirty="0" smtClean="0">
                          <a:solidFill>
                            <a:srgbClr val="509E2F"/>
                          </a:solidFill>
                          <a:latin typeface="Orgon Slab" panose="02000503000000020004" pitchFamily="50" charset="0"/>
                          <a:cs typeface="Arial"/>
                        </a:rPr>
                        <a:t>proposals were reviewed &amp; awarded (13 approved / $12.4K total).</a:t>
                      </a:r>
                    </a:p>
                    <a:p>
                      <a:pPr marL="182880" indent="-182880">
                        <a:spcBef>
                          <a:spcPts val="1500"/>
                        </a:spcBef>
                        <a:buClr>
                          <a:srgbClr val="509E2F"/>
                        </a:buClr>
                        <a:buSzPct val="100000"/>
                        <a:buFont typeface="Wingdings" panose="05000000000000000000" pitchFamily="2" charset="2"/>
                        <a:buChar char="§"/>
                      </a:pPr>
                      <a:r>
                        <a:rPr lang="en-US" sz="1200" baseline="0" dirty="0" smtClean="0">
                          <a:solidFill>
                            <a:srgbClr val="509E2F"/>
                          </a:solidFill>
                          <a:latin typeface="Orgon Slab" panose="02000503000000020004" pitchFamily="50" charset="0"/>
                          <a:cs typeface="Arial"/>
                        </a:rPr>
                        <a:t>The last of 82 interviews of faculty and administrators seeking views on faculty development was completed. </a:t>
                      </a:r>
                    </a:p>
                    <a:p>
                      <a:pPr marL="182880" indent="-182880">
                        <a:spcBef>
                          <a:spcPts val="1500"/>
                        </a:spcBef>
                        <a:buClr>
                          <a:srgbClr val="509E2F"/>
                        </a:buClr>
                        <a:buSzPct val="100000"/>
                        <a:buFont typeface="Wingdings" panose="05000000000000000000" pitchFamily="2" charset="2"/>
                        <a:buChar char="§"/>
                      </a:pPr>
                      <a:r>
                        <a:rPr lang="en-US" sz="1200" baseline="0" dirty="0" smtClean="0">
                          <a:solidFill>
                            <a:srgbClr val="509E2F"/>
                          </a:solidFill>
                          <a:latin typeface="Orgon Slab" panose="02000503000000020004" pitchFamily="50" charset="0"/>
                          <a:cs typeface="Arial"/>
                        </a:rPr>
                        <a:t>February 27</a:t>
                      </a:r>
                      <a:r>
                        <a:rPr lang="en-US" sz="1200" baseline="30000" dirty="0" smtClean="0">
                          <a:solidFill>
                            <a:srgbClr val="509E2F"/>
                          </a:solidFill>
                          <a:latin typeface="Orgon Slab" panose="02000503000000020004" pitchFamily="50" charset="0"/>
                          <a:cs typeface="Arial"/>
                        </a:rPr>
                        <a:t>th</a:t>
                      </a:r>
                      <a:r>
                        <a:rPr lang="en-US" sz="1200" baseline="0" dirty="0" smtClean="0">
                          <a:solidFill>
                            <a:srgbClr val="509E2F"/>
                          </a:solidFill>
                          <a:latin typeface="Orgon Slab" panose="02000503000000020004" pitchFamily="50" charset="0"/>
                          <a:cs typeface="Arial"/>
                        </a:rPr>
                        <a:t>: “AutoAccess Webinar”</a:t>
                      </a:r>
                    </a:p>
                    <a:p>
                      <a:pPr marL="182880" indent="-182880">
                        <a:spcBef>
                          <a:spcPts val="1500"/>
                        </a:spcBef>
                        <a:buClr>
                          <a:srgbClr val="509E2F"/>
                        </a:buClr>
                        <a:buSzPct val="100000"/>
                        <a:buFont typeface="Wingdings" panose="05000000000000000000" pitchFamily="2" charset="2"/>
                        <a:buChar char="§"/>
                      </a:pPr>
                      <a:r>
                        <a:rPr lang="en-US" sz="1200" baseline="0" dirty="0" smtClean="0">
                          <a:solidFill>
                            <a:srgbClr val="509E2F"/>
                          </a:solidFill>
                          <a:latin typeface="Orgon Slab" panose="02000503000000020004" pitchFamily="50" charset="0"/>
                          <a:cs typeface="Arial"/>
                        </a:rPr>
                        <a:t>February 28</a:t>
                      </a:r>
                      <a:r>
                        <a:rPr lang="en-US" sz="1200" baseline="30000" dirty="0" smtClean="0">
                          <a:solidFill>
                            <a:srgbClr val="509E2F"/>
                          </a:solidFill>
                          <a:latin typeface="Orgon Slab" panose="02000503000000020004" pitchFamily="50" charset="0"/>
                          <a:cs typeface="Arial"/>
                        </a:rPr>
                        <a:t>th</a:t>
                      </a:r>
                      <a:r>
                        <a:rPr lang="en-US" sz="1200" baseline="0" dirty="0" smtClean="0">
                          <a:solidFill>
                            <a:srgbClr val="509E2F"/>
                          </a:solidFill>
                          <a:latin typeface="Orgon Slab" panose="02000503000000020004" pitchFamily="50" charset="0"/>
                          <a:cs typeface="Arial"/>
                        </a:rPr>
                        <a:t>: “Encouraging Student Entrepreneurship:</a:t>
                      </a:r>
                      <a:br>
                        <a:rPr lang="en-US" sz="1200" baseline="0" dirty="0" smtClean="0">
                          <a:solidFill>
                            <a:srgbClr val="509E2F"/>
                          </a:solidFill>
                          <a:latin typeface="Orgon Slab" panose="02000503000000020004" pitchFamily="50" charset="0"/>
                          <a:cs typeface="Arial"/>
                        </a:rPr>
                      </a:br>
                      <a:r>
                        <a:rPr lang="en-US" sz="1200" baseline="0" dirty="0" smtClean="0">
                          <a:solidFill>
                            <a:srgbClr val="509E2F"/>
                          </a:solidFill>
                          <a:latin typeface="Orgon Slab" panose="02000503000000020004" pitchFamily="50" charset="0"/>
                          <a:cs typeface="Arial"/>
                        </a:rPr>
                        <a:t>A KEEN Sharing Event”</a:t>
                      </a:r>
                    </a:p>
                    <a:p>
                      <a:pPr marL="182880" indent="-182880">
                        <a:spcBef>
                          <a:spcPts val="1500"/>
                        </a:spcBef>
                        <a:buClr>
                          <a:srgbClr val="509E2F"/>
                        </a:buClr>
                        <a:buSzPct val="100000"/>
                        <a:buFont typeface="Wingdings" panose="05000000000000000000" pitchFamily="2" charset="2"/>
                        <a:buChar char="§"/>
                      </a:pPr>
                      <a:r>
                        <a:rPr lang="en-US" sz="1200" baseline="0" dirty="0" smtClean="0">
                          <a:solidFill>
                            <a:srgbClr val="509E2F"/>
                          </a:solidFill>
                          <a:latin typeface="Orgon Slab" panose="02000503000000020004" pitchFamily="50" charset="0"/>
                          <a:cs typeface="Arial"/>
                        </a:rPr>
                        <a:t>March 6</a:t>
                      </a:r>
                      <a:r>
                        <a:rPr lang="en-US" sz="1200" baseline="30000" dirty="0" smtClean="0">
                          <a:solidFill>
                            <a:srgbClr val="509E2F"/>
                          </a:solidFill>
                          <a:latin typeface="Orgon Slab" panose="02000503000000020004" pitchFamily="50" charset="0"/>
                          <a:cs typeface="Arial"/>
                        </a:rPr>
                        <a:t>th:</a:t>
                      </a:r>
                      <a:r>
                        <a:rPr lang="en-US" sz="1200" baseline="0" dirty="0" smtClean="0">
                          <a:solidFill>
                            <a:srgbClr val="509E2F"/>
                          </a:solidFill>
                          <a:latin typeface="Orgon Slab" panose="02000503000000020004" pitchFamily="50" charset="0"/>
                          <a:cs typeface="Arial"/>
                        </a:rPr>
                        <a:t> CAFE Strategic Planning Meeting</a:t>
                      </a:r>
                    </a:p>
                    <a:p>
                      <a:pPr marL="182880" indent="-182880">
                        <a:spcBef>
                          <a:spcPts val="1500"/>
                        </a:spcBef>
                        <a:buClr>
                          <a:srgbClr val="509E2F"/>
                        </a:buClr>
                        <a:buSzPct val="100000"/>
                        <a:buFont typeface="Wingdings" panose="05000000000000000000" pitchFamily="2" charset="2"/>
                        <a:buChar char="§"/>
                      </a:pPr>
                      <a:r>
                        <a:rPr lang="en-US" sz="1200" baseline="0" dirty="0" smtClean="0">
                          <a:solidFill>
                            <a:srgbClr val="509E2F"/>
                          </a:solidFill>
                          <a:latin typeface="Orgon Slab" panose="02000503000000020004" pitchFamily="50" charset="0"/>
                          <a:cs typeface="Arial"/>
                        </a:rPr>
                        <a:t>March 7</a:t>
                      </a:r>
                      <a:r>
                        <a:rPr lang="en-US" sz="1200" baseline="30000" dirty="0" smtClean="0">
                          <a:solidFill>
                            <a:srgbClr val="509E2F"/>
                          </a:solidFill>
                          <a:latin typeface="Orgon Slab" panose="02000503000000020004" pitchFamily="50" charset="0"/>
                          <a:cs typeface="Arial"/>
                        </a:rPr>
                        <a:t>th</a:t>
                      </a:r>
                      <a:r>
                        <a:rPr lang="en-US" sz="1200" baseline="0" dirty="0" smtClean="0">
                          <a:solidFill>
                            <a:srgbClr val="509E2F"/>
                          </a:solidFill>
                          <a:latin typeface="Orgon Slab" panose="02000503000000020004" pitchFamily="50" charset="0"/>
                          <a:cs typeface="Arial"/>
                        </a:rPr>
                        <a:t>: “Managing Classroom Expectations”</a:t>
                      </a:r>
                    </a:p>
                    <a:p>
                      <a:pPr marL="182880" indent="-182880">
                        <a:spcBef>
                          <a:spcPts val="1500"/>
                        </a:spcBef>
                        <a:buClr>
                          <a:srgbClr val="509E2F"/>
                        </a:buClr>
                        <a:buSzPct val="100000"/>
                        <a:buFont typeface="Wingdings" panose="05000000000000000000" pitchFamily="2" charset="2"/>
                        <a:buChar char="§"/>
                      </a:pPr>
                      <a:r>
                        <a:rPr lang="en-US" sz="1200" baseline="0" dirty="0" smtClean="0">
                          <a:solidFill>
                            <a:srgbClr val="509E2F"/>
                          </a:solidFill>
                          <a:latin typeface="Orgon Slab" panose="02000503000000020004" pitchFamily="50" charset="0"/>
                          <a:cs typeface="Arial"/>
                        </a:rPr>
                        <a:t>March 15</a:t>
                      </a:r>
                      <a:r>
                        <a:rPr lang="en-US" sz="1200" baseline="30000" dirty="0" smtClean="0">
                          <a:solidFill>
                            <a:srgbClr val="509E2F"/>
                          </a:solidFill>
                          <a:latin typeface="Orgon Slab" panose="02000503000000020004" pitchFamily="50" charset="0"/>
                          <a:cs typeface="Arial"/>
                        </a:rPr>
                        <a:t>th</a:t>
                      </a:r>
                      <a:r>
                        <a:rPr lang="en-US" sz="1200" baseline="0" dirty="0" smtClean="0">
                          <a:solidFill>
                            <a:srgbClr val="509E2F"/>
                          </a:solidFill>
                          <a:latin typeface="Orgon Slab" panose="02000503000000020004" pitchFamily="50" charset="0"/>
                          <a:cs typeface="Arial"/>
                        </a:rPr>
                        <a:t>: Teaching and Learning Technology Conference 2018 </a:t>
                      </a:r>
                    </a:p>
                    <a:p>
                      <a:pPr marL="182880" indent="-182880">
                        <a:spcBef>
                          <a:spcPts val="1800"/>
                        </a:spcBef>
                        <a:buClr>
                          <a:srgbClr val="509E2F"/>
                        </a:buClr>
                        <a:buSzPct val="100000"/>
                        <a:buFont typeface="Wingdings" panose="05000000000000000000" pitchFamily="2" charset="2"/>
                        <a:buChar char="§"/>
                      </a:pPr>
                      <a:r>
                        <a:rPr lang="en-US" sz="1200" baseline="0" dirty="0" smtClean="0">
                          <a:solidFill>
                            <a:srgbClr val="509E2F"/>
                          </a:solidFill>
                          <a:latin typeface="Orgon Slab" panose="02000503000000020004" pitchFamily="50" charset="0"/>
                          <a:cs typeface="Arial"/>
                        </a:rPr>
                        <a:t>March 15</a:t>
                      </a:r>
                      <a:r>
                        <a:rPr lang="en-US" sz="1200" baseline="30000" dirty="0" smtClean="0">
                          <a:solidFill>
                            <a:srgbClr val="509E2F"/>
                          </a:solidFill>
                          <a:latin typeface="Orgon Slab" panose="02000503000000020004" pitchFamily="50" charset="0"/>
                          <a:cs typeface="Arial"/>
                        </a:rPr>
                        <a:t>th</a:t>
                      </a:r>
                      <a:r>
                        <a:rPr lang="en-US" sz="1200" baseline="0" dirty="0" smtClean="0">
                          <a:solidFill>
                            <a:srgbClr val="509E2F"/>
                          </a:solidFill>
                          <a:latin typeface="Orgon Slab" panose="02000503000000020004" pitchFamily="50" charset="0"/>
                          <a:cs typeface="Arial"/>
                        </a:rPr>
                        <a:t>: “Proposal Writing Workshop”</a:t>
                      </a:r>
                    </a:p>
                  </a:txBody>
                  <a:tcPr marT="137160">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marL="182880" marR="0" indent="-182880" algn="l" defTabSz="457200" rtl="0" eaLnBrk="1" fontAlgn="auto" latinLnBrk="0" hangingPunct="1">
                        <a:lnSpc>
                          <a:spcPts val="1800"/>
                        </a:lnSpc>
                        <a:spcBef>
                          <a:spcPts val="1200"/>
                        </a:spcBef>
                        <a:spcAft>
                          <a:spcPts val="600"/>
                        </a:spcAft>
                        <a:buClr>
                          <a:srgbClr val="509E2F"/>
                        </a:buClr>
                        <a:buSzTx/>
                        <a:buFont typeface="Wingdings" panose="05000000000000000000" pitchFamily="2" charset="2"/>
                        <a:buChar char="§"/>
                        <a:tabLst/>
                        <a:defRPr/>
                      </a:pPr>
                      <a:r>
                        <a:rPr lang="en-US" sz="1200" dirty="0" smtClean="0">
                          <a:solidFill>
                            <a:srgbClr val="509E2F"/>
                          </a:solidFill>
                          <a:latin typeface="Orgon Slab" panose="02000503000000020004" pitchFamily="50" charset="0"/>
                          <a:cs typeface="Arial"/>
                        </a:rPr>
                        <a:t>Using input from </a:t>
                      </a:r>
                      <a:r>
                        <a:rPr lang="en-US" sz="1200" baseline="0" dirty="0" smtClean="0">
                          <a:solidFill>
                            <a:srgbClr val="509E2F"/>
                          </a:solidFill>
                          <a:latin typeface="Orgon Slab" panose="02000503000000020004" pitchFamily="50" charset="0"/>
                          <a:cs typeface="Arial"/>
                        </a:rPr>
                        <a:t>two telepresence meetings with colleagues from the UM system and all four campuses, a white paper will be prepared for Vice President Steve Graham to consider investing in matching funds to pursue external grants focused on the development of mid-career faculty.   </a:t>
                      </a:r>
                    </a:p>
                    <a:p>
                      <a:pPr marL="182880" marR="0" indent="-182880" algn="l" defTabSz="457200" rtl="0" eaLnBrk="1" fontAlgn="auto" latinLnBrk="0" hangingPunct="1">
                        <a:lnSpc>
                          <a:spcPct val="100000"/>
                        </a:lnSpc>
                        <a:spcBef>
                          <a:spcPts val="600"/>
                        </a:spcBef>
                        <a:spcAft>
                          <a:spcPts val="0"/>
                        </a:spcAft>
                        <a:buClr>
                          <a:srgbClr val="509E2F"/>
                        </a:buClr>
                        <a:buSzTx/>
                        <a:buFont typeface="Wingdings" panose="05000000000000000000" pitchFamily="2" charset="2"/>
                        <a:buChar char="§"/>
                        <a:tabLst/>
                        <a:defRPr/>
                      </a:pPr>
                      <a:r>
                        <a:rPr lang="en-US" sz="1200" dirty="0" smtClean="0">
                          <a:solidFill>
                            <a:srgbClr val="509E2F"/>
                          </a:solidFill>
                          <a:latin typeface="Orgon Slab" panose="02000503000000020004" pitchFamily="50" charset="0"/>
                          <a:cs typeface="Arial"/>
                        </a:rPr>
                        <a:t>Develop new grant program:</a:t>
                      </a:r>
                      <a:r>
                        <a:rPr lang="en-US" sz="1200" baseline="0" dirty="0" smtClean="0">
                          <a:solidFill>
                            <a:srgbClr val="509E2F"/>
                          </a:solidFill>
                          <a:latin typeface="Orgon Slab" panose="02000503000000020004" pitchFamily="50" charset="0"/>
                          <a:cs typeface="Arial"/>
                        </a:rPr>
                        <a:t>  </a:t>
                      </a:r>
                      <a:r>
                        <a:rPr lang="en-US" sz="1200" dirty="0" smtClean="0">
                          <a:solidFill>
                            <a:srgbClr val="509E2F"/>
                          </a:solidFill>
                          <a:latin typeface="Orgon Slab" panose="02000503000000020004" pitchFamily="50" charset="0"/>
                          <a:cs typeface="Arial"/>
                        </a:rPr>
                        <a:t>“Mini Sabbaticals”</a:t>
                      </a:r>
                    </a:p>
                    <a:p>
                      <a:pPr marL="228600" marR="0" indent="-228600" algn="l" defTabSz="457200" rtl="0" eaLnBrk="1" fontAlgn="auto" latinLnBrk="0" hangingPunct="1">
                        <a:lnSpc>
                          <a:spcPct val="100000"/>
                        </a:lnSpc>
                        <a:spcBef>
                          <a:spcPts val="600"/>
                        </a:spcBef>
                        <a:spcAft>
                          <a:spcPts val="0"/>
                        </a:spcAft>
                        <a:buClr>
                          <a:srgbClr val="509E2F"/>
                        </a:buClr>
                        <a:buSzTx/>
                        <a:buFont typeface="Wingdings" charset="2"/>
                        <a:buChar char="Ø"/>
                        <a:tabLst/>
                        <a:defRPr/>
                      </a:pPr>
                      <a:endParaRPr lang="en-US" sz="300" dirty="0" smtClean="0">
                        <a:solidFill>
                          <a:srgbClr val="509E2F"/>
                        </a:solidFill>
                        <a:latin typeface="Arial"/>
                        <a:cs typeface="Arial"/>
                      </a:endParaRPr>
                    </a:p>
                  </a:txBody>
                  <a:tcPr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r>
              <a:tr h="317473">
                <a:tc vMerge="1">
                  <a:txBody>
                    <a:bodyPr/>
                    <a:lstStyle/>
                    <a:p>
                      <a:pPr marL="0" indent="0">
                        <a:spcBef>
                          <a:spcPts val="600"/>
                        </a:spcBef>
                        <a:buClr>
                          <a:srgbClr val="005F83"/>
                        </a:buClr>
                        <a:buSzPct val="100000"/>
                        <a:buFont typeface="Wingdings" panose="05000000000000000000" pitchFamily="2" charset="2"/>
                        <a:buNone/>
                      </a:pPr>
                      <a:endParaRPr lang="en-US" sz="1200" dirty="0" smtClean="0">
                        <a:solidFill>
                          <a:srgbClr val="005F83"/>
                        </a:solidFill>
                        <a:latin typeface="Orgon Slab" panose="02000503000000020004" pitchFamily="50" charset="0"/>
                        <a:cs typeface="Arial"/>
                      </a:endParaRPr>
                    </a:p>
                  </a:txBody>
                  <a:tcP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marL="0" marR="0" indent="0" algn="ctr" defTabSz="457200" rtl="0" eaLnBrk="1" fontAlgn="auto" latinLnBrk="0" hangingPunct="1">
                        <a:lnSpc>
                          <a:spcPct val="100000"/>
                        </a:lnSpc>
                        <a:spcBef>
                          <a:spcPts val="0"/>
                        </a:spcBef>
                        <a:spcAft>
                          <a:spcPts val="0"/>
                        </a:spcAft>
                        <a:buClr>
                          <a:srgbClr val="509E2F"/>
                        </a:buClr>
                        <a:buSzPct val="100000"/>
                        <a:buFont typeface="Wingdings 3" panose="05040102010807070707" pitchFamily="18" charset="2"/>
                        <a:buNone/>
                        <a:tabLst/>
                        <a:defRPr/>
                      </a:pPr>
                      <a:r>
                        <a:rPr lang="en-US" sz="1400" b="1" dirty="0" smtClean="0">
                          <a:solidFill>
                            <a:srgbClr val="005F83"/>
                          </a:solidFill>
                          <a:latin typeface="Orgon Slab" panose="02000503000000020004" pitchFamily="50" charset="0"/>
                        </a:rPr>
                        <a:t>Upcoming Events / Deadlines</a:t>
                      </a:r>
                    </a:p>
                  </a:txBody>
                  <a:tcPr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r>
              <a:tr h="3343333">
                <a:tc vMerge="1">
                  <a:txBody>
                    <a:bodyPr/>
                    <a:lstStyle/>
                    <a:p>
                      <a:pPr marL="0" indent="0">
                        <a:spcBef>
                          <a:spcPts val="600"/>
                        </a:spcBef>
                        <a:buClr>
                          <a:srgbClr val="005F83"/>
                        </a:buClr>
                        <a:buSzPct val="100000"/>
                        <a:buFont typeface="Wingdings" panose="05000000000000000000" pitchFamily="2" charset="2"/>
                        <a:buNone/>
                      </a:pPr>
                      <a:endParaRPr lang="en-US" sz="1200" dirty="0" smtClean="0">
                        <a:solidFill>
                          <a:srgbClr val="005F83"/>
                        </a:solidFill>
                        <a:latin typeface="Orgon Slab" panose="02000503000000020004" pitchFamily="50" charset="0"/>
                        <a:cs typeface="Arial"/>
                      </a:endParaRPr>
                    </a:p>
                  </a:txBody>
                  <a:tcP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marL="182880" indent="-182880">
                        <a:spcBef>
                          <a:spcPts val="0"/>
                        </a:spcBef>
                        <a:buClr>
                          <a:srgbClr val="509E2F"/>
                        </a:buClr>
                        <a:buSzPct val="100000"/>
                        <a:buFont typeface="Wingdings" panose="05000000000000000000" pitchFamily="2" charset="2"/>
                        <a:buChar char="§"/>
                      </a:pPr>
                      <a:r>
                        <a:rPr lang="en-US" sz="1200" dirty="0" smtClean="0">
                          <a:solidFill>
                            <a:srgbClr val="509E2F"/>
                          </a:solidFill>
                          <a:latin typeface="Orgon Slab" panose="02000503000000020004" pitchFamily="50" charset="0"/>
                          <a:cs typeface="Arial"/>
                        </a:rPr>
                        <a:t>April 4</a:t>
                      </a:r>
                      <a:r>
                        <a:rPr lang="en-US" sz="1200" baseline="30000" dirty="0" smtClean="0">
                          <a:solidFill>
                            <a:srgbClr val="509E2F"/>
                          </a:solidFill>
                          <a:latin typeface="Orgon Slab" panose="02000503000000020004" pitchFamily="50" charset="0"/>
                          <a:cs typeface="Arial"/>
                        </a:rPr>
                        <a:t>th</a:t>
                      </a:r>
                      <a:r>
                        <a:rPr lang="en-US" sz="1200" dirty="0" smtClean="0">
                          <a:solidFill>
                            <a:srgbClr val="509E2F"/>
                          </a:solidFill>
                          <a:latin typeface="Orgon Slab" panose="02000503000000020004" pitchFamily="50" charset="0"/>
                          <a:cs typeface="Arial"/>
                        </a:rPr>
                        <a:t>:  What Can Marketing and Communications</a:t>
                      </a:r>
                      <a:br>
                        <a:rPr lang="en-US" sz="1200" dirty="0" smtClean="0">
                          <a:solidFill>
                            <a:srgbClr val="509E2F"/>
                          </a:solidFill>
                          <a:latin typeface="Orgon Slab" panose="02000503000000020004" pitchFamily="50" charset="0"/>
                          <a:cs typeface="Arial"/>
                        </a:rPr>
                      </a:br>
                      <a:r>
                        <a:rPr lang="en-US" sz="1200" dirty="0" smtClean="0">
                          <a:solidFill>
                            <a:srgbClr val="509E2F"/>
                          </a:solidFill>
                          <a:latin typeface="Orgon Slab" panose="02000503000000020004" pitchFamily="50" charset="0"/>
                          <a:cs typeface="Arial"/>
                        </a:rPr>
                        <a:t>Do For You?</a:t>
                      </a:r>
                    </a:p>
                    <a:p>
                      <a:pPr marL="182880" indent="-182880">
                        <a:spcBef>
                          <a:spcPts val="2000"/>
                        </a:spcBef>
                        <a:buClr>
                          <a:srgbClr val="509E2F"/>
                        </a:buClr>
                        <a:buSzPct val="100000"/>
                        <a:buFont typeface="Wingdings" panose="05000000000000000000" pitchFamily="2" charset="2"/>
                        <a:buChar char="§"/>
                      </a:pPr>
                      <a:r>
                        <a:rPr lang="en-US" sz="1200" dirty="0" smtClean="0">
                          <a:solidFill>
                            <a:srgbClr val="509E2F"/>
                          </a:solidFill>
                          <a:latin typeface="Orgon Slab" panose="02000503000000020004" pitchFamily="50" charset="0"/>
                          <a:cs typeface="Arial"/>
                        </a:rPr>
                        <a:t>April 18</a:t>
                      </a:r>
                      <a:r>
                        <a:rPr lang="en-US" sz="1200" baseline="30000" dirty="0" smtClean="0">
                          <a:solidFill>
                            <a:srgbClr val="509E2F"/>
                          </a:solidFill>
                          <a:latin typeface="Orgon Slab" panose="02000503000000020004" pitchFamily="50" charset="0"/>
                          <a:cs typeface="Arial"/>
                        </a:rPr>
                        <a:t>th</a:t>
                      </a:r>
                      <a:r>
                        <a:rPr lang="en-US" sz="1200" baseline="0" dirty="0" smtClean="0">
                          <a:solidFill>
                            <a:srgbClr val="509E2F"/>
                          </a:solidFill>
                          <a:latin typeface="Orgon Slab" panose="02000503000000020004" pitchFamily="50" charset="0"/>
                          <a:cs typeface="Arial"/>
                        </a:rPr>
                        <a:t>: “What’s Important in Service?</a:t>
                      </a:r>
                    </a:p>
                    <a:p>
                      <a:pPr marL="182880" indent="-182880">
                        <a:spcBef>
                          <a:spcPts val="2000"/>
                        </a:spcBef>
                        <a:buClr>
                          <a:srgbClr val="509E2F"/>
                        </a:buClr>
                        <a:buSzPct val="100000"/>
                        <a:buFont typeface="Wingdings" panose="05000000000000000000" pitchFamily="2" charset="2"/>
                        <a:buChar char="§"/>
                      </a:pPr>
                      <a:r>
                        <a:rPr lang="en-US" sz="1200" dirty="0" smtClean="0">
                          <a:solidFill>
                            <a:srgbClr val="509E2F"/>
                          </a:solidFill>
                          <a:latin typeface="Orgon Slab" panose="02000503000000020004" pitchFamily="50" charset="0"/>
                          <a:cs typeface="Arial"/>
                        </a:rPr>
                        <a:t>May 2</a:t>
                      </a:r>
                      <a:r>
                        <a:rPr lang="en-US" sz="1200" baseline="30000" dirty="0" smtClean="0">
                          <a:solidFill>
                            <a:srgbClr val="509E2F"/>
                          </a:solidFill>
                          <a:latin typeface="Orgon Slab" panose="02000503000000020004" pitchFamily="50" charset="0"/>
                          <a:cs typeface="Arial"/>
                        </a:rPr>
                        <a:t>nd</a:t>
                      </a:r>
                      <a:r>
                        <a:rPr lang="en-US" sz="1200" baseline="0" dirty="0" smtClean="0">
                          <a:solidFill>
                            <a:srgbClr val="509E2F"/>
                          </a:solidFill>
                          <a:latin typeface="Orgon Slab" panose="02000503000000020004" pitchFamily="50" charset="0"/>
                          <a:cs typeface="Arial"/>
                        </a:rPr>
                        <a:t>: </a:t>
                      </a:r>
                      <a:r>
                        <a:rPr lang="en-US" sz="1200" dirty="0" smtClean="0">
                          <a:solidFill>
                            <a:srgbClr val="509E2F"/>
                          </a:solidFill>
                          <a:latin typeface="Orgon Slab" panose="02000503000000020004" pitchFamily="50" charset="0"/>
                          <a:cs typeface="Arial"/>
                        </a:rPr>
                        <a:t>“Promotion and Tenure at Missouri S&amp;T”</a:t>
                      </a:r>
                    </a:p>
                    <a:p>
                      <a:pPr marL="182880" indent="-182880">
                        <a:spcBef>
                          <a:spcPts val="2000"/>
                        </a:spcBef>
                        <a:buClr>
                          <a:srgbClr val="509E2F"/>
                        </a:buClr>
                        <a:buSzPct val="100000"/>
                        <a:buFont typeface="Wingdings" panose="05000000000000000000" pitchFamily="2" charset="2"/>
                        <a:buChar char="§"/>
                      </a:pPr>
                      <a:r>
                        <a:rPr lang="en-US" sz="1200" dirty="0" smtClean="0">
                          <a:solidFill>
                            <a:srgbClr val="509E2F"/>
                          </a:solidFill>
                          <a:latin typeface="Orgon Slab" panose="02000503000000020004" pitchFamily="50" charset="0"/>
                          <a:cs typeface="Arial"/>
                        </a:rPr>
                        <a:t>May 15</a:t>
                      </a:r>
                      <a:r>
                        <a:rPr lang="en-US" sz="1200" baseline="30000" dirty="0" smtClean="0">
                          <a:solidFill>
                            <a:srgbClr val="509E2F"/>
                          </a:solidFill>
                          <a:latin typeface="Orgon Slab" panose="02000503000000020004" pitchFamily="50" charset="0"/>
                          <a:cs typeface="Arial"/>
                        </a:rPr>
                        <a:t>th</a:t>
                      </a:r>
                      <a:r>
                        <a:rPr lang="en-US" sz="1200" baseline="0" dirty="0" smtClean="0">
                          <a:solidFill>
                            <a:srgbClr val="509E2F"/>
                          </a:solidFill>
                          <a:latin typeface="Orgon Slab" panose="02000503000000020004" pitchFamily="50" charset="0"/>
                          <a:cs typeface="Arial"/>
                        </a:rPr>
                        <a:t>: “Getting Started with Canvas”</a:t>
                      </a:r>
                      <a:endParaRPr lang="en-US" sz="1200" dirty="0" smtClean="0">
                        <a:solidFill>
                          <a:srgbClr val="509E2F"/>
                        </a:solidFill>
                        <a:latin typeface="Orgon Slab" panose="02000503000000020004" pitchFamily="50" charset="0"/>
                        <a:cs typeface="Arial"/>
                      </a:endParaRPr>
                    </a:p>
                    <a:p>
                      <a:pPr marL="182880" marR="0" lvl="1" indent="-182880" algn="l" defTabSz="457200" rtl="0" eaLnBrk="1" fontAlgn="auto" latinLnBrk="0" hangingPunct="1">
                        <a:lnSpc>
                          <a:spcPct val="100000"/>
                        </a:lnSpc>
                        <a:spcBef>
                          <a:spcPts val="2000"/>
                        </a:spcBef>
                        <a:spcAft>
                          <a:spcPts val="0"/>
                        </a:spcAft>
                        <a:buClr>
                          <a:srgbClr val="509E2F"/>
                        </a:buClr>
                        <a:buSzPct val="100000"/>
                        <a:buFont typeface="Wingdings" panose="05000000000000000000" pitchFamily="2" charset="2"/>
                        <a:buChar char="§"/>
                        <a:tabLst/>
                        <a:defRPr/>
                      </a:pPr>
                      <a:r>
                        <a:rPr kumimoji="0" lang="en-US" sz="1200" b="0" i="0" u="none" strike="noStrike" kern="1200" cap="none" spc="0" normalizeH="0" baseline="0" noProof="0" dirty="0" smtClean="0">
                          <a:ln>
                            <a:noFill/>
                          </a:ln>
                          <a:solidFill>
                            <a:srgbClr val="509E2F"/>
                          </a:solidFill>
                          <a:effectLst/>
                          <a:uLnTx/>
                          <a:uFillTx/>
                          <a:latin typeface="Orgon Slab" panose="02000503000000020004" pitchFamily="50" charset="0"/>
                          <a:ea typeface="+mn-ea"/>
                          <a:cs typeface="Arial"/>
                        </a:rPr>
                        <a:t>Grant Programs (deadlines):</a:t>
                      </a:r>
                    </a:p>
                    <a:p>
                      <a:pPr marL="365760" marR="0" lvl="1" indent="-182880" algn="l" defTabSz="457200" rtl="0" eaLnBrk="1" fontAlgn="auto" latinLnBrk="0" hangingPunct="1">
                        <a:lnSpc>
                          <a:spcPct val="100000"/>
                        </a:lnSpc>
                        <a:spcBef>
                          <a:spcPts val="900"/>
                        </a:spcBef>
                        <a:spcAft>
                          <a:spcPts val="0"/>
                        </a:spcAft>
                        <a:buClr>
                          <a:srgbClr val="005F83"/>
                        </a:buClr>
                        <a:buSzPct val="100000"/>
                        <a:buFont typeface="Arial" panose="020B0604020202020204" pitchFamily="34" charset="0"/>
                        <a:buChar char="•"/>
                        <a:tabLst/>
                        <a:defRPr/>
                      </a:pPr>
                      <a:r>
                        <a:rPr lang="en-US" sz="1200" dirty="0" smtClean="0">
                          <a:solidFill>
                            <a:srgbClr val="005F83"/>
                          </a:solidFill>
                          <a:latin typeface="Orgon Slab" panose="02000503000000020004" pitchFamily="50" charset="0"/>
                          <a:cs typeface="Arial"/>
                        </a:rPr>
                        <a:t>“Publishing Results from Educational Research Mini-Grants” (May 18</a:t>
                      </a:r>
                      <a:r>
                        <a:rPr lang="en-US" sz="1200" baseline="30000" dirty="0" smtClean="0">
                          <a:solidFill>
                            <a:srgbClr val="005F83"/>
                          </a:solidFill>
                          <a:latin typeface="Orgon Slab" panose="02000503000000020004" pitchFamily="50" charset="0"/>
                          <a:cs typeface="Arial"/>
                        </a:rPr>
                        <a:t>th</a:t>
                      </a:r>
                      <a:r>
                        <a:rPr lang="en-US" sz="1200" dirty="0" smtClean="0">
                          <a:solidFill>
                            <a:srgbClr val="005F83"/>
                          </a:solidFill>
                          <a:latin typeface="Orgon Slab" panose="02000503000000020004" pitchFamily="50" charset="0"/>
                          <a:cs typeface="Arial"/>
                        </a:rPr>
                        <a:t>)</a:t>
                      </a:r>
                    </a:p>
                    <a:p>
                      <a:pPr marL="365760" marR="0" lvl="1" indent="-182880" algn="l" defTabSz="457200" rtl="0" eaLnBrk="1" fontAlgn="auto" latinLnBrk="0" hangingPunct="1">
                        <a:lnSpc>
                          <a:spcPct val="100000"/>
                        </a:lnSpc>
                        <a:spcBef>
                          <a:spcPts val="900"/>
                        </a:spcBef>
                        <a:spcAft>
                          <a:spcPts val="0"/>
                        </a:spcAft>
                        <a:buClr>
                          <a:srgbClr val="005F83"/>
                        </a:buClr>
                        <a:buSzPct val="100000"/>
                        <a:buFont typeface="Arial" panose="020B0604020202020204" pitchFamily="34" charset="0"/>
                        <a:buChar char="•"/>
                        <a:tabLst/>
                        <a:defRPr/>
                      </a:pPr>
                      <a:r>
                        <a:rPr lang="en-US" sz="1200" dirty="0" smtClean="0">
                          <a:solidFill>
                            <a:srgbClr val="005F83"/>
                          </a:solidFill>
                          <a:latin typeface="Orgon Slab" panose="02000503000000020004" pitchFamily="50" charset="0"/>
                          <a:cs typeface="Arial"/>
                        </a:rPr>
                        <a:t>“Educational Research Mini-Grant Program” (May 18</a:t>
                      </a:r>
                      <a:r>
                        <a:rPr lang="en-US" sz="1200" baseline="30000" dirty="0" smtClean="0">
                          <a:solidFill>
                            <a:srgbClr val="005F83"/>
                          </a:solidFill>
                          <a:latin typeface="Orgon Slab" panose="02000503000000020004" pitchFamily="50" charset="0"/>
                          <a:cs typeface="Arial"/>
                        </a:rPr>
                        <a:t>th</a:t>
                      </a:r>
                      <a:r>
                        <a:rPr lang="en-US" sz="1200" dirty="0" smtClean="0">
                          <a:solidFill>
                            <a:srgbClr val="005F83"/>
                          </a:solidFill>
                          <a:latin typeface="Orgon Slab" panose="02000503000000020004" pitchFamily="50" charset="0"/>
                          <a:cs typeface="Arial"/>
                        </a:rPr>
                        <a:t>)</a:t>
                      </a:r>
                    </a:p>
                  </a:txBody>
                  <a:tcPr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r>
            </a:tbl>
          </a:graphicData>
        </a:graphic>
      </p:graphicFrame>
      <p:sp>
        <p:nvSpPr>
          <p:cNvPr id="8" name="TextBox 7"/>
          <p:cNvSpPr txBox="1"/>
          <p:nvPr/>
        </p:nvSpPr>
        <p:spPr>
          <a:xfrm>
            <a:off x="115567" y="344495"/>
            <a:ext cx="8880389" cy="461665"/>
          </a:xfrm>
          <a:prstGeom prst="rect">
            <a:avLst/>
          </a:prstGeom>
          <a:noFill/>
        </p:spPr>
        <p:txBody>
          <a:bodyPr wrap="square" rtlCol="0">
            <a:spAutoFit/>
          </a:bodyPr>
          <a:lstStyle/>
          <a:p>
            <a:r>
              <a:rPr lang="en-US" sz="2400" b="1" dirty="0" smtClean="0">
                <a:solidFill>
                  <a:srgbClr val="509E2F"/>
                </a:solidFill>
                <a:latin typeface="Orgon Slab" panose="02000503000000020004" pitchFamily="50" charset="0"/>
              </a:rPr>
              <a:t>Center for Advancing Faculty Excellence “CAFE” – March 2018</a:t>
            </a:r>
            <a:endParaRPr lang="en-US" sz="1200" dirty="0">
              <a:solidFill>
                <a:srgbClr val="509E2F"/>
              </a:solidFill>
              <a:latin typeface="Orgon Slab" panose="02000503000000020004" pitchFamily="50" charset="0"/>
            </a:endParaRPr>
          </a:p>
        </p:txBody>
      </p:sp>
      <p:pic>
        <p:nvPicPr>
          <p:cNvPr id="4" name="Picture 3" descr="IMG_3647.JPG"/>
          <p:cNvPicPr>
            <a:picLocks noChangeAspect="1"/>
          </p:cNvPicPr>
          <p:nvPr/>
        </p:nvPicPr>
        <p:blipFill rotWithShape="1">
          <a:blip r:embed="rId2">
            <a:extLst>
              <a:ext uri="{28A0092B-C50C-407E-A947-70E740481C1C}">
                <a14:useLocalDpi xmlns:a14="http://schemas.microsoft.com/office/drawing/2010/main" val="0"/>
              </a:ext>
            </a:extLst>
          </a:blip>
          <a:srcRect t="26481" r="5694" b="24074"/>
          <a:stretch/>
        </p:blipFill>
        <p:spPr>
          <a:xfrm rot="10800000">
            <a:off x="266700" y="4996064"/>
            <a:ext cx="4114800" cy="1618043"/>
          </a:xfrm>
          <a:prstGeom prst="rect">
            <a:avLst/>
          </a:prstGeom>
        </p:spPr>
      </p:pic>
    </p:spTree>
    <p:extLst>
      <p:ext uri="{BB962C8B-B14F-4D97-AF65-F5344CB8AC3E}">
        <p14:creationId xmlns:p14="http://schemas.microsoft.com/office/powerpoint/2010/main" val="1597996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34851" y="1370354"/>
            <a:ext cx="8500056" cy="4901658"/>
          </a:xfrm>
        </p:spPr>
        <p:txBody>
          <a:bodyPr/>
          <a:lstStyle/>
          <a:p>
            <a:pPr>
              <a:lnSpc>
                <a:spcPts val="2500"/>
              </a:lnSpc>
              <a:buFont typeface="Wingdings 3" panose="05040102010807070707" pitchFamily="18" charset="2"/>
              <a:buChar char=""/>
            </a:pPr>
            <a:r>
              <a:rPr lang="en-US" sz="1700" b="1" dirty="0" smtClean="0">
                <a:solidFill>
                  <a:srgbClr val="005F83"/>
                </a:solidFill>
                <a:latin typeface="Orgon Slab" panose="02000503000000020004" pitchFamily="50" charset="0"/>
              </a:rPr>
              <a:t>Connie Shoemaker (Arts, Languages, and Philosophy) </a:t>
            </a:r>
            <a:r>
              <a:rPr lang="en-US" sz="1700" dirty="0" smtClean="0">
                <a:latin typeface="Orgon Slab" panose="02000503000000020004" pitchFamily="50" charset="0"/>
              </a:rPr>
              <a:t>was chosen as the Western Region Art Educator of the Year AND the Western Region Secondary Art Educator of the Year.  The </a:t>
            </a:r>
            <a:r>
              <a:rPr lang="en-US" sz="1700" dirty="0">
                <a:latin typeface="Orgon Slab" panose="02000503000000020004" pitchFamily="50" charset="0"/>
              </a:rPr>
              <a:t>Western Region includes Arkansas, Illinois, Indiana, Iowa, Kansas, Manitoba, Michigan, Minnesota, Missouri, Nebraska, New Mexico, North Dakota, Northwest Territory, Ohio, Oklahoma, Saskatchewan, South Dakota, Texas, and </a:t>
            </a:r>
            <a:r>
              <a:rPr lang="en-US" sz="1700" dirty="0" smtClean="0">
                <a:latin typeface="Orgon Slab" panose="02000503000000020004" pitchFamily="50" charset="0"/>
              </a:rPr>
              <a:t>Wisconsin.</a:t>
            </a:r>
            <a:endParaRPr lang="en-US" sz="1700" dirty="0">
              <a:latin typeface="Orgon Slab" panose="02000503000000020004" pitchFamily="50" charset="0"/>
            </a:endParaRPr>
          </a:p>
          <a:p>
            <a:pPr>
              <a:lnSpc>
                <a:spcPts val="2500"/>
              </a:lnSpc>
              <a:spcBef>
                <a:spcPts val="2400"/>
              </a:spcBef>
              <a:buFont typeface="Wingdings 3" panose="05040102010807070707" pitchFamily="18" charset="2"/>
              <a:buChar char=""/>
            </a:pPr>
            <a:r>
              <a:rPr lang="en-US" sz="1700" b="1" dirty="0" smtClean="0">
                <a:solidFill>
                  <a:srgbClr val="005F83"/>
                </a:solidFill>
                <a:latin typeface="Orgon Slab" panose="02000503000000020004" pitchFamily="50" charset="0"/>
              </a:rPr>
              <a:t>Jerry Cohen (Arts, Languages, and Philosophy)</a:t>
            </a:r>
            <a:r>
              <a:rPr lang="en-US" sz="1700" dirty="0" smtClean="0">
                <a:solidFill>
                  <a:srgbClr val="005F83"/>
                </a:solidFill>
                <a:latin typeface="Orgon Slab" panose="02000503000000020004" pitchFamily="50" charset="0"/>
              </a:rPr>
              <a:t> </a:t>
            </a:r>
            <a:r>
              <a:rPr lang="en-US" sz="1700" dirty="0" smtClean="0">
                <a:latin typeface="Orgon Slab" panose="02000503000000020004" pitchFamily="50" charset="0"/>
              </a:rPr>
              <a:t>was mentioned in the </a:t>
            </a:r>
            <a:r>
              <a:rPr lang="en-US" sz="1700" i="1" dirty="0" smtClean="0">
                <a:latin typeface="Orgon Slab" panose="02000503000000020004" pitchFamily="50" charset="0"/>
              </a:rPr>
              <a:t>Wall Street Journal </a:t>
            </a:r>
            <a:r>
              <a:rPr lang="en-US" sz="1700" dirty="0" smtClean="0">
                <a:latin typeface="Orgon Slab" panose="02000503000000020004" pitchFamily="50" charset="0"/>
              </a:rPr>
              <a:t>regarding his recently published book on the origin of the word “kibosh.”</a:t>
            </a:r>
          </a:p>
          <a:p>
            <a:pPr>
              <a:lnSpc>
                <a:spcPts val="2500"/>
              </a:lnSpc>
              <a:spcBef>
                <a:spcPts val="2400"/>
              </a:spcBef>
              <a:buFont typeface="Wingdings 3" panose="05040102010807070707" pitchFamily="18" charset="2"/>
              <a:buChar char=""/>
            </a:pPr>
            <a:r>
              <a:rPr lang="en-US" sz="1700" b="1" dirty="0" smtClean="0">
                <a:solidFill>
                  <a:srgbClr val="005F83"/>
                </a:solidFill>
                <a:latin typeface="Orgon Slab" panose="02000503000000020004" pitchFamily="50" charset="0"/>
              </a:rPr>
              <a:t>Allison </a:t>
            </a:r>
            <a:r>
              <a:rPr lang="en-US" sz="1700" b="1" dirty="0">
                <a:solidFill>
                  <a:srgbClr val="005F83"/>
                </a:solidFill>
                <a:latin typeface="Orgon Slab" panose="02000503000000020004" pitchFamily="50" charset="0"/>
              </a:rPr>
              <a:t>Chan, Jose Alega, Sreevaishnav Deevi and Luis </a:t>
            </a:r>
            <a:r>
              <a:rPr lang="en-US" sz="1700" b="1" dirty="0" smtClean="0">
                <a:solidFill>
                  <a:srgbClr val="005F83"/>
                </a:solidFill>
                <a:latin typeface="Orgon Slab" panose="02000503000000020004" pitchFamily="50" charset="0"/>
              </a:rPr>
              <a:t>Ocampo (BIT students) </a:t>
            </a:r>
            <a:r>
              <a:rPr lang="en-US" sz="1700" dirty="0" smtClean="0">
                <a:latin typeface="Orgon Slab" panose="02000503000000020004" pitchFamily="50" charset="0"/>
              </a:rPr>
              <a:t>placed </a:t>
            </a:r>
            <a:r>
              <a:rPr lang="en-US" sz="1700" dirty="0">
                <a:latin typeface="Orgon Slab" panose="02000503000000020004" pitchFamily="50" charset="0"/>
              </a:rPr>
              <a:t>1</a:t>
            </a:r>
            <a:r>
              <a:rPr lang="en-US" sz="1700" baseline="30000" dirty="0">
                <a:latin typeface="Orgon Slab" panose="02000503000000020004" pitchFamily="50" charset="0"/>
              </a:rPr>
              <a:t>st</a:t>
            </a:r>
            <a:r>
              <a:rPr lang="en-US" sz="1700" dirty="0">
                <a:latin typeface="Orgon Slab" panose="02000503000000020004" pitchFamily="50" charset="0"/>
              </a:rPr>
              <a:t> </a:t>
            </a:r>
            <a:r>
              <a:rPr lang="en-US" sz="1700" dirty="0" smtClean="0">
                <a:latin typeface="Orgon Slab" panose="02000503000000020004" pitchFamily="50" charset="0"/>
              </a:rPr>
              <a:t>in </a:t>
            </a:r>
            <a:r>
              <a:rPr lang="en-US" sz="1700" dirty="0">
                <a:latin typeface="Orgon Slab" panose="02000503000000020004" pitchFamily="50" charset="0"/>
              </a:rPr>
              <a:t>the AT&amp;T sponsored </a:t>
            </a:r>
            <a:r>
              <a:rPr lang="en-US" sz="1700" i="1" dirty="0">
                <a:latin typeface="Orgon Slab" panose="02000503000000020004" pitchFamily="50" charset="0"/>
              </a:rPr>
              <a:t>Smart Cities Case </a:t>
            </a:r>
            <a:r>
              <a:rPr lang="en-US" sz="1700" i="1" dirty="0" smtClean="0">
                <a:latin typeface="Orgon Slab" panose="02000503000000020004" pitchFamily="50" charset="0"/>
              </a:rPr>
              <a:t>Competition</a:t>
            </a:r>
            <a:r>
              <a:rPr lang="en-US" sz="1700" dirty="0" smtClean="0">
                <a:latin typeface="Orgon Slab" panose="02000503000000020004" pitchFamily="50" charset="0"/>
              </a:rPr>
              <a:t>.  These BIT students proposed innovative solutions </a:t>
            </a:r>
            <a:r>
              <a:rPr lang="en-US" sz="1700" dirty="0">
                <a:latin typeface="Orgon Slab" panose="02000503000000020004" pitchFamily="50" charset="0"/>
              </a:rPr>
              <a:t>for making Seattle, </a:t>
            </a:r>
            <a:r>
              <a:rPr lang="en-US" sz="1700" dirty="0" smtClean="0">
                <a:latin typeface="Orgon Slab" panose="02000503000000020004" pitchFamily="50" charset="0"/>
              </a:rPr>
              <a:t>WA,</a:t>
            </a:r>
            <a:br>
              <a:rPr lang="en-US" sz="1700" dirty="0" smtClean="0">
                <a:latin typeface="Orgon Slab" panose="02000503000000020004" pitchFamily="50" charset="0"/>
              </a:rPr>
            </a:br>
            <a:r>
              <a:rPr lang="en-US" sz="1700" dirty="0" smtClean="0">
                <a:latin typeface="Orgon Slab" panose="02000503000000020004" pitchFamily="50" charset="0"/>
              </a:rPr>
              <a:t>a </a:t>
            </a:r>
            <a:r>
              <a:rPr lang="en-US" sz="1700" dirty="0">
                <a:latin typeface="Orgon Slab" panose="02000503000000020004" pitchFamily="50" charset="0"/>
              </a:rPr>
              <a:t>“smarter </a:t>
            </a:r>
            <a:r>
              <a:rPr lang="en-US" sz="1700" dirty="0" smtClean="0">
                <a:latin typeface="Orgon Slab" panose="02000503000000020004" pitchFamily="50" charset="0"/>
              </a:rPr>
              <a:t>city.”</a:t>
            </a:r>
          </a:p>
          <a:p>
            <a:endParaRPr lang="en-US" sz="2000" dirty="0" smtClean="0">
              <a:solidFill>
                <a:srgbClr val="005F83"/>
              </a:solidFill>
              <a:latin typeface="Orgon Slab" panose="02000503000000020004" pitchFamily="50" charset="0"/>
            </a:endParaRPr>
          </a:p>
          <a:p>
            <a:endParaRPr lang="en-US" sz="2300" dirty="0">
              <a:solidFill>
                <a:srgbClr val="005F83"/>
              </a:solidFill>
              <a:latin typeface="Orgon Slab" panose="02000503000000020004" pitchFamily="50" charset="0"/>
            </a:endParaRPr>
          </a:p>
        </p:txBody>
      </p:sp>
      <p:sp>
        <p:nvSpPr>
          <p:cNvPr id="3" name="Text Placeholder 2"/>
          <p:cNvSpPr>
            <a:spLocks noGrp="1"/>
          </p:cNvSpPr>
          <p:nvPr>
            <p:ph type="body" sz="quarter" idx="12"/>
          </p:nvPr>
        </p:nvSpPr>
        <p:spPr>
          <a:xfrm>
            <a:off x="0" y="539087"/>
            <a:ext cx="9143999" cy="601907"/>
          </a:xfrm>
        </p:spPr>
        <p:txBody>
          <a:bodyPr>
            <a:noAutofit/>
          </a:bodyPr>
          <a:lstStyle/>
          <a:p>
            <a:pPr algn="ctr"/>
            <a:r>
              <a:rPr lang="en-US" sz="3500" b="1" dirty="0" smtClean="0">
                <a:latin typeface="Orgon Slab" panose="02000503000000020004" pitchFamily="50" charset="0"/>
              </a:rPr>
              <a:t>College of Arts, Sciences, and Business</a:t>
            </a:r>
          </a:p>
        </p:txBody>
      </p:sp>
    </p:spTree>
    <p:extLst>
      <p:ext uri="{BB962C8B-B14F-4D97-AF65-F5344CB8AC3E}">
        <p14:creationId xmlns:p14="http://schemas.microsoft.com/office/powerpoint/2010/main" val="4225259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73487" y="1449357"/>
            <a:ext cx="8448541" cy="4587860"/>
          </a:xfrm>
        </p:spPr>
        <p:txBody>
          <a:bodyPr/>
          <a:lstStyle/>
          <a:p>
            <a:pPr>
              <a:lnSpc>
                <a:spcPts val="2500"/>
              </a:lnSpc>
              <a:buFont typeface="Wingdings 3" panose="05040102010807070707" pitchFamily="18" charset="2"/>
              <a:buChar char=""/>
            </a:pPr>
            <a:r>
              <a:rPr lang="en-US" sz="1700" b="1" dirty="0" smtClean="0">
                <a:solidFill>
                  <a:srgbClr val="005F83"/>
                </a:solidFill>
                <a:latin typeface="Orgon Slab" panose="02000503000000020004" pitchFamily="50" charset="0"/>
              </a:rPr>
              <a:t>Bonnie Bachman (Economics )</a:t>
            </a:r>
            <a:r>
              <a:rPr lang="en-US" sz="1700" dirty="0" smtClean="0">
                <a:solidFill>
                  <a:srgbClr val="005F83"/>
                </a:solidFill>
                <a:latin typeface="Orgon Slab" panose="02000503000000020004" pitchFamily="50" charset="0"/>
              </a:rPr>
              <a:t> </a:t>
            </a:r>
            <a:r>
              <a:rPr lang="en-US" sz="1700" dirty="0">
                <a:latin typeface="Orgon Slab" panose="02000503000000020004" pitchFamily="50" charset="0"/>
              </a:rPr>
              <a:t>was awarded</a:t>
            </a:r>
            <a:r>
              <a:rPr lang="en-US" sz="1700" b="1" dirty="0">
                <a:latin typeface="Orgon Slab" panose="02000503000000020004" pitchFamily="50" charset="0"/>
              </a:rPr>
              <a:t> </a:t>
            </a:r>
            <a:r>
              <a:rPr lang="en-US" sz="1700" dirty="0">
                <a:latin typeface="Orgon Slab" panose="02000503000000020004" pitchFamily="50" charset="0"/>
              </a:rPr>
              <a:t>$</a:t>
            </a:r>
            <a:r>
              <a:rPr lang="en-US" sz="1700" dirty="0" smtClean="0">
                <a:latin typeface="Orgon Slab" panose="02000503000000020004" pitchFamily="50" charset="0"/>
              </a:rPr>
              <a:t>100,000 </a:t>
            </a:r>
            <a:r>
              <a:rPr lang="en-US" sz="1700" dirty="0">
                <a:latin typeface="Orgon Slab" panose="02000503000000020004" pitchFamily="50" charset="0"/>
              </a:rPr>
              <a:t>from </a:t>
            </a:r>
            <a:r>
              <a:rPr lang="en-US" sz="1700" dirty="0" smtClean="0">
                <a:latin typeface="Orgon Slab" panose="02000503000000020004" pitchFamily="50" charset="0"/>
              </a:rPr>
              <a:t>Missouri Technology Corporation for the </a:t>
            </a:r>
            <a:r>
              <a:rPr lang="en-US" sz="1700" dirty="0">
                <a:latin typeface="Orgon Slab" panose="02000503000000020004" pitchFamily="50" charset="0"/>
              </a:rPr>
              <a:t>project </a:t>
            </a:r>
            <a:r>
              <a:rPr lang="en-US" sz="1700" dirty="0" smtClean="0">
                <a:latin typeface="Orgon Slab" panose="02000503000000020004" pitchFamily="50" charset="0"/>
              </a:rPr>
              <a:t>“Expanding the Statewide I-Corps Site Program.”</a:t>
            </a:r>
            <a:endParaRPr lang="en-US" sz="1700" dirty="0">
              <a:latin typeface="Orgon Slab" panose="02000503000000020004" pitchFamily="50" charset="0"/>
            </a:endParaRPr>
          </a:p>
          <a:p>
            <a:pPr>
              <a:lnSpc>
                <a:spcPts val="2500"/>
              </a:lnSpc>
              <a:spcBef>
                <a:spcPts val="3000"/>
              </a:spcBef>
              <a:buFont typeface="Wingdings 3" panose="05040102010807070707" pitchFamily="18" charset="2"/>
              <a:buChar char=""/>
            </a:pPr>
            <a:r>
              <a:rPr lang="en-US" sz="1700" b="1" dirty="0" smtClean="0">
                <a:solidFill>
                  <a:srgbClr val="005F83"/>
                </a:solidFill>
                <a:latin typeface="Orgon Slab" panose="02000503000000020004" pitchFamily="50" charset="0"/>
              </a:rPr>
              <a:t>Dave </a:t>
            </a:r>
            <a:r>
              <a:rPr lang="en-US" sz="1700" b="1" dirty="0">
                <a:solidFill>
                  <a:srgbClr val="005F83"/>
                </a:solidFill>
                <a:latin typeface="Orgon Slab" panose="02000503000000020004" pitchFamily="50" charset="0"/>
              </a:rPr>
              <a:t>Duvernell (Biological Sciences)</a:t>
            </a:r>
            <a:r>
              <a:rPr lang="en-US" sz="1700" dirty="0">
                <a:solidFill>
                  <a:srgbClr val="005F83"/>
                </a:solidFill>
                <a:latin typeface="Orgon Slab" panose="02000503000000020004" pitchFamily="50" charset="0"/>
              </a:rPr>
              <a:t> </a:t>
            </a:r>
            <a:r>
              <a:rPr lang="en-US" sz="1700" dirty="0">
                <a:latin typeface="Orgon Slab" panose="02000503000000020004" pitchFamily="50" charset="0"/>
              </a:rPr>
              <a:t>was awarded</a:t>
            </a:r>
            <a:r>
              <a:rPr lang="en-US" sz="1700" b="1" dirty="0">
                <a:latin typeface="Orgon Slab" panose="02000503000000020004" pitchFamily="50" charset="0"/>
              </a:rPr>
              <a:t> </a:t>
            </a:r>
            <a:r>
              <a:rPr lang="en-US" sz="1700" dirty="0" smtClean="0">
                <a:latin typeface="Orgon Slab" panose="02000503000000020004" pitchFamily="50" charset="0"/>
              </a:rPr>
              <a:t>an additional $7,810 </a:t>
            </a:r>
            <a:r>
              <a:rPr lang="en-US" sz="1700" dirty="0">
                <a:latin typeface="Orgon Slab" panose="02000503000000020004" pitchFamily="50" charset="0"/>
              </a:rPr>
              <a:t>from NSF for the project “SG: Collaborative Research: A Genomic Analysis of the Impact of Genetic Divergence, and Chromosomal Rearrangement in Introgression in Replicate Fundulus Hybrid Zones</a:t>
            </a:r>
            <a:r>
              <a:rPr lang="en-US" sz="1700" dirty="0" smtClean="0">
                <a:latin typeface="Orgon Slab" panose="02000503000000020004" pitchFamily="50" charset="0"/>
              </a:rPr>
              <a:t>” to bring the total award to $118,181.</a:t>
            </a:r>
            <a:endParaRPr lang="en-US" sz="1700" dirty="0">
              <a:latin typeface="Orgon Slab" panose="02000503000000020004" pitchFamily="50" charset="0"/>
            </a:endParaRPr>
          </a:p>
          <a:p>
            <a:pPr>
              <a:lnSpc>
                <a:spcPts val="2500"/>
              </a:lnSpc>
              <a:spcBef>
                <a:spcPts val="3000"/>
              </a:spcBef>
              <a:buFont typeface="Wingdings 3" panose="05040102010807070707" pitchFamily="18" charset="2"/>
              <a:buChar char=""/>
            </a:pPr>
            <a:r>
              <a:rPr lang="en-US" sz="1700" b="1" dirty="0" smtClean="0">
                <a:solidFill>
                  <a:srgbClr val="005F83"/>
                </a:solidFill>
                <a:latin typeface="Orgon Slab" panose="02000503000000020004" pitchFamily="50" charset="0"/>
              </a:rPr>
              <a:t>Dave Westenberg (Biological </a:t>
            </a:r>
            <a:r>
              <a:rPr lang="en-US" sz="1700" b="1" dirty="0">
                <a:solidFill>
                  <a:srgbClr val="005F83"/>
                </a:solidFill>
                <a:latin typeface="Orgon Slab" panose="02000503000000020004" pitchFamily="50" charset="0"/>
              </a:rPr>
              <a:t>Sciences)</a:t>
            </a:r>
            <a:r>
              <a:rPr lang="en-US" sz="1700" dirty="0">
                <a:solidFill>
                  <a:srgbClr val="005F83"/>
                </a:solidFill>
                <a:latin typeface="Orgon Slab" panose="02000503000000020004" pitchFamily="50" charset="0"/>
              </a:rPr>
              <a:t> </a:t>
            </a:r>
            <a:r>
              <a:rPr lang="en-US" sz="1700" dirty="0">
                <a:latin typeface="Orgon Slab" panose="02000503000000020004" pitchFamily="50" charset="0"/>
              </a:rPr>
              <a:t>was awarded</a:t>
            </a:r>
            <a:r>
              <a:rPr lang="en-US" sz="1700" b="1" dirty="0">
                <a:latin typeface="Orgon Slab" panose="02000503000000020004" pitchFamily="50" charset="0"/>
              </a:rPr>
              <a:t> </a:t>
            </a:r>
            <a:r>
              <a:rPr lang="en-US" sz="1700" dirty="0">
                <a:latin typeface="Orgon Slab" panose="02000503000000020004" pitchFamily="50" charset="0"/>
              </a:rPr>
              <a:t>$</a:t>
            </a:r>
            <a:r>
              <a:rPr lang="en-US" sz="1700" dirty="0" smtClean="0">
                <a:latin typeface="Orgon Slab" panose="02000503000000020004" pitchFamily="50" charset="0"/>
              </a:rPr>
              <a:t>1,500 </a:t>
            </a:r>
            <a:r>
              <a:rPr lang="en-US" sz="1700" dirty="0">
                <a:latin typeface="Orgon Slab" panose="02000503000000020004" pitchFamily="50" charset="0"/>
              </a:rPr>
              <a:t>from </a:t>
            </a:r>
            <a:r>
              <a:rPr lang="en-US" sz="1700" dirty="0" smtClean="0">
                <a:latin typeface="Orgon Slab" panose="02000503000000020004" pitchFamily="50" charset="0"/>
              </a:rPr>
              <a:t>Museum of Science for </a:t>
            </a:r>
            <a:r>
              <a:rPr lang="en-US" sz="1700" dirty="0">
                <a:latin typeface="Orgon Slab" panose="02000503000000020004" pitchFamily="50" charset="0"/>
              </a:rPr>
              <a:t>the project </a:t>
            </a:r>
            <a:r>
              <a:rPr lang="en-US" sz="1700" dirty="0" smtClean="0">
                <a:latin typeface="Orgon Slab" panose="02000503000000020004" pitchFamily="50" charset="0"/>
              </a:rPr>
              <a:t>“Building with Biology Forum 2018.”</a:t>
            </a:r>
            <a:endParaRPr lang="en-US" sz="1700" dirty="0">
              <a:latin typeface="Orgon Slab" panose="02000503000000020004" pitchFamily="50" charset="0"/>
            </a:endParaRPr>
          </a:p>
        </p:txBody>
      </p:sp>
      <p:sp>
        <p:nvSpPr>
          <p:cNvPr id="3" name="Text Placeholder 2"/>
          <p:cNvSpPr>
            <a:spLocks noGrp="1"/>
          </p:cNvSpPr>
          <p:nvPr>
            <p:ph type="body" sz="quarter" idx="12"/>
          </p:nvPr>
        </p:nvSpPr>
        <p:spPr>
          <a:xfrm>
            <a:off x="25759" y="564845"/>
            <a:ext cx="9082450" cy="601907"/>
          </a:xfrm>
        </p:spPr>
        <p:txBody>
          <a:bodyPr>
            <a:noAutofit/>
          </a:bodyPr>
          <a:lstStyle/>
          <a:p>
            <a:pPr algn="ctr"/>
            <a:r>
              <a:rPr lang="en-US" sz="3500" b="1" dirty="0" smtClean="0">
                <a:latin typeface="Orgon Slab" panose="02000503000000020004" pitchFamily="50" charset="0"/>
              </a:rPr>
              <a:t>College of Arts, Sciences, and Business</a:t>
            </a:r>
          </a:p>
        </p:txBody>
      </p:sp>
    </p:spTree>
    <p:extLst>
      <p:ext uri="{BB962C8B-B14F-4D97-AF65-F5344CB8AC3E}">
        <p14:creationId xmlns:p14="http://schemas.microsoft.com/office/powerpoint/2010/main" val="2763964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41668" y="1094188"/>
            <a:ext cx="8847786" cy="5267975"/>
          </a:xfrm>
        </p:spPr>
        <p:txBody>
          <a:bodyPr/>
          <a:lstStyle/>
          <a:p>
            <a:pPr>
              <a:lnSpc>
                <a:spcPts val="2500"/>
              </a:lnSpc>
              <a:buFont typeface="Wingdings 3" panose="05040102010807070707" pitchFamily="18" charset="2"/>
              <a:buChar char=""/>
            </a:pPr>
            <a:r>
              <a:rPr lang="en-US" sz="1400" b="1" dirty="0">
                <a:solidFill>
                  <a:srgbClr val="005F83"/>
                </a:solidFill>
                <a:latin typeface="Orgon Slab" panose="02000503000000020004" pitchFamily="50" charset="0"/>
              </a:rPr>
              <a:t>Robert G. Landers, MAE Professor, </a:t>
            </a:r>
            <a:r>
              <a:rPr lang="en-US" sz="1400" dirty="0" smtClean="0">
                <a:latin typeface="Orgon Slab" panose="02000503000000020004" pitchFamily="50" charset="0"/>
              </a:rPr>
              <a:t>was named </a:t>
            </a:r>
            <a:r>
              <a:rPr lang="en-US" sz="1400" b="1" dirty="0" smtClean="0">
                <a:latin typeface="Orgon Slab" panose="02000503000000020004" pitchFamily="50" charset="0"/>
              </a:rPr>
              <a:t>Curators’ Distinguished Professor of mechanical engineering</a:t>
            </a:r>
            <a:r>
              <a:rPr lang="en-US" sz="1400" dirty="0" smtClean="0">
                <a:latin typeface="Orgon Slab" panose="02000503000000020004" pitchFamily="50" charset="0"/>
              </a:rPr>
              <a:t> at Missouri S&amp;T in January 2018. The Curators’ Distinguished Professorship is the highest and most prestigious academic rank awarded by the Board of Curators of the University of Missouri. The award is to honor outstanding professors that are scholars with established reputations in their fields. Dr. Landers has shown expertise in the areas of control applications and manufacturing automation.</a:t>
            </a:r>
          </a:p>
          <a:p>
            <a:pPr marL="365760" indent="-365760">
              <a:lnSpc>
                <a:spcPts val="2500"/>
              </a:lnSpc>
              <a:spcBef>
                <a:spcPts val="2400"/>
              </a:spcBef>
              <a:buFont typeface="Wingdings 3" panose="05040102010807070707" pitchFamily="18" charset="2"/>
              <a:buChar char=""/>
            </a:pPr>
            <a:r>
              <a:rPr lang="en-US" sz="1400" b="1" dirty="0">
                <a:solidFill>
                  <a:srgbClr val="005F83"/>
                </a:solidFill>
                <a:latin typeface="Orgon Slab" panose="02000503000000020004" pitchFamily="50" charset="0"/>
              </a:rPr>
              <a:t>David Riggins, MAE Curators Distinguished Teaching Professor,</a:t>
            </a:r>
            <a:r>
              <a:rPr lang="en-US" sz="1400" dirty="0">
                <a:solidFill>
                  <a:srgbClr val="005F83"/>
                </a:solidFill>
                <a:latin typeface="Orgon Slab" panose="02000503000000020004" pitchFamily="50" charset="0"/>
              </a:rPr>
              <a:t> </a:t>
            </a:r>
            <a:r>
              <a:rPr lang="en-US" sz="1400" dirty="0">
                <a:latin typeface="Orgon Slab" panose="02000503000000020004" pitchFamily="50" charset="0"/>
              </a:rPr>
              <a:t>was recently elected </a:t>
            </a:r>
            <a:r>
              <a:rPr lang="en-US" sz="1400" b="1" dirty="0">
                <a:latin typeface="Orgon Slab" panose="02000503000000020004" pitchFamily="50" charset="0"/>
              </a:rPr>
              <a:t>Associate Fellow of AIAA (American Institute of Aeronautics and Astronautics)</a:t>
            </a:r>
            <a:r>
              <a:rPr lang="en-US" sz="1400" dirty="0">
                <a:latin typeface="Orgon Slab" panose="02000503000000020004" pitchFamily="50" charset="0"/>
              </a:rPr>
              <a:t>. </a:t>
            </a:r>
            <a:r>
              <a:rPr lang="en-US" sz="1400" dirty="0" smtClean="0">
                <a:latin typeface="Orgon Slab" panose="02000503000000020004" pitchFamily="50" charset="0"/>
              </a:rPr>
              <a:t> He </a:t>
            </a:r>
            <a:r>
              <a:rPr lang="en-US" sz="1400" dirty="0">
                <a:latin typeface="Orgon Slab" panose="02000503000000020004" pitchFamily="50" charset="0"/>
              </a:rPr>
              <a:t>was recognized in January at the 2018 AIAA Sci-Tech Conference in Kissimmee, </a:t>
            </a:r>
            <a:r>
              <a:rPr lang="en-US" sz="1400" dirty="0" smtClean="0">
                <a:latin typeface="Orgon Slab" panose="02000503000000020004" pitchFamily="50" charset="0"/>
              </a:rPr>
              <a:t>Florida</a:t>
            </a:r>
            <a:r>
              <a:rPr lang="en-US" sz="1400" b="1" dirty="0">
                <a:latin typeface="Orgon Slab" panose="02000503000000020004" pitchFamily="50" charset="0"/>
              </a:rPr>
              <a:t>.</a:t>
            </a:r>
            <a:endParaRPr lang="en-US" sz="1400" b="1" dirty="0" smtClean="0">
              <a:latin typeface="Orgon Slab" panose="02000503000000020004" pitchFamily="50" charset="0"/>
            </a:endParaRPr>
          </a:p>
          <a:p>
            <a:pPr marL="365760" indent="-365760">
              <a:lnSpc>
                <a:spcPts val="2500"/>
              </a:lnSpc>
              <a:spcBef>
                <a:spcPts val="2400"/>
              </a:spcBef>
              <a:buFont typeface="Wingdings 3" panose="05040102010807070707" pitchFamily="18" charset="2"/>
              <a:buChar char=""/>
            </a:pPr>
            <a:r>
              <a:rPr lang="en-US" sz="1400" b="1" dirty="0">
                <a:solidFill>
                  <a:srgbClr val="005F83"/>
                </a:solidFill>
                <a:latin typeface="Orgon Slab" panose="02000503000000020004" pitchFamily="50" charset="0"/>
              </a:rPr>
              <a:t>ECE Gamma Theta Chapter of Eta Kappa Nu </a:t>
            </a:r>
            <a:r>
              <a:rPr lang="en-US" sz="1400" dirty="0">
                <a:latin typeface="Orgon Slab" panose="02000503000000020004" pitchFamily="50" charset="0"/>
              </a:rPr>
              <a:t>(HKN- the electrical and computer engineering honor society), received the </a:t>
            </a:r>
            <a:r>
              <a:rPr lang="en-US" sz="1400" b="1" dirty="0" smtClean="0">
                <a:latin typeface="Orgon Slab" panose="02000503000000020004" pitchFamily="50" charset="0"/>
              </a:rPr>
              <a:t>2016-17 </a:t>
            </a:r>
            <a:r>
              <a:rPr lang="en-US" sz="1400" b="1" dirty="0">
                <a:latin typeface="Orgon Slab" panose="02000503000000020004" pitchFamily="50" charset="0"/>
              </a:rPr>
              <a:t>Outstanding Chapter Award</a:t>
            </a:r>
            <a:r>
              <a:rPr lang="en-US" sz="1400" dirty="0">
                <a:latin typeface="Orgon Slab" panose="02000503000000020004" pitchFamily="50" charset="0"/>
              </a:rPr>
              <a:t>. 24 chapters from around the world were selected to </a:t>
            </a:r>
            <a:r>
              <a:rPr lang="en-US" sz="1400" dirty="0" smtClean="0">
                <a:latin typeface="Orgon Slab" panose="02000503000000020004" pitchFamily="50" charset="0"/>
              </a:rPr>
              <a:t>receive this </a:t>
            </a:r>
            <a:r>
              <a:rPr lang="en-US" sz="1400" dirty="0">
                <a:latin typeface="Orgon Slab" panose="02000503000000020004" pitchFamily="50" charset="0"/>
              </a:rPr>
              <a:t>award. </a:t>
            </a:r>
            <a:r>
              <a:rPr lang="en-US" sz="1400" dirty="0" smtClean="0">
                <a:latin typeface="Orgon Slab" panose="02000503000000020004" pitchFamily="50" charset="0"/>
              </a:rPr>
              <a:t>The award </a:t>
            </a:r>
            <a:r>
              <a:rPr lang="en-US" sz="1400" dirty="0">
                <a:latin typeface="Orgon Slab" panose="02000503000000020004" pitchFamily="50" charset="0"/>
              </a:rPr>
              <a:t>will be conferred Monday, March 19 </a:t>
            </a:r>
            <a:r>
              <a:rPr lang="en-US" sz="1400" dirty="0" smtClean="0">
                <a:latin typeface="Orgon Slab" panose="02000503000000020004" pitchFamily="50" charset="0"/>
              </a:rPr>
              <a:t>at</a:t>
            </a:r>
            <a:br>
              <a:rPr lang="en-US" sz="1400" dirty="0" smtClean="0">
                <a:latin typeface="Orgon Slab" panose="02000503000000020004" pitchFamily="50" charset="0"/>
              </a:rPr>
            </a:br>
            <a:r>
              <a:rPr lang="en-US" sz="1400" dirty="0" smtClean="0">
                <a:latin typeface="Orgon Slab" panose="02000503000000020004" pitchFamily="50" charset="0"/>
              </a:rPr>
              <a:t>the Electrical and Computer </a:t>
            </a:r>
            <a:r>
              <a:rPr lang="en-US" sz="1400" dirty="0">
                <a:latin typeface="Orgon Slab" panose="02000503000000020004" pitchFamily="50" charset="0"/>
              </a:rPr>
              <a:t>Engineering Department Heads </a:t>
            </a:r>
            <a:r>
              <a:rPr lang="en-US" sz="1400" dirty="0" smtClean="0">
                <a:latin typeface="Orgon Slab" panose="02000503000000020004" pitchFamily="50" charset="0"/>
              </a:rPr>
              <a:t>Association annual</a:t>
            </a:r>
            <a:br>
              <a:rPr lang="en-US" sz="1400" dirty="0" smtClean="0">
                <a:latin typeface="Orgon Slab" panose="02000503000000020004" pitchFamily="50" charset="0"/>
              </a:rPr>
            </a:br>
            <a:r>
              <a:rPr lang="en-US" sz="1400" dirty="0" smtClean="0">
                <a:latin typeface="Orgon Slab" panose="02000503000000020004" pitchFamily="50" charset="0"/>
              </a:rPr>
              <a:t>conference</a:t>
            </a:r>
            <a:r>
              <a:rPr lang="en-US" sz="1400" dirty="0">
                <a:latin typeface="Orgon Slab" panose="02000503000000020004" pitchFamily="50" charset="0"/>
              </a:rPr>
              <a:t>. </a:t>
            </a:r>
            <a:r>
              <a:rPr lang="en-US" sz="1400" dirty="0" smtClean="0">
                <a:latin typeface="Orgon Slab" panose="02000503000000020004" pitchFamily="50" charset="0"/>
              </a:rPr>
              <a:t>This is the </a:t>
            </a:r>
            <a:r>
              <a:rPr lang="en-US" sz="1400" dirty="0">
                <a:latin typeface="Orgon Slab" panose="02000503000000020004" pitchFamily="50" charset="0"/>
              </a:rPr>
              <a:t>16th year in a row that Missouri </a:t>
            </a:r>
            <a:r>
              <a:rPr lang="en-US" sz="1400" dirty="0" smtClean="0">
                <a:latin typeface="Orgon Slab" panose="02000503000000020004" pitchFamily="50" charset="0"/>
              </a:rPr>
              <a:t>S&amp;T has received </a:t>
            </a:r>
            <a:r>
              <a:rPr lang="en-US" sz="1400" dirty="0">
                <a:latin typeface="Orgon Slab" panose="02000503000000020004" pitchFamily="50" charset="0"/>
              </a:rPr>
              <a:t>this award.</a:t>
            </a:r>
          </a:p>
        </p:txBody>
      </p:sp>
      <p:sp>
        <p:nvSpPr>
          <p:cNvPr id="3" name="Text Placeholder 2"/>
          <p:cNvSpPr>
            <a:spLocks noGrp="1"/>
          </p:cNvSpPr>
          <p:nvPr>
            <p:ph type="body" sz="quarter" idx="12"/>
          </p:nvPr>
        </p:nvSpPr>
        <p:spPr>
          <a:xfrm>
            <a:off x="414853" y="420880"/>
            <a:ext cx="8311135" cy="647552"/>
          </a:xfrm>
        </p:spPr>
        <p:txBody>
          <a:bodyPr>
            <a:noAutofit/>
          </a:bodyPr>
          <a:lstStyle/>
          <a:p>
            <a:pPr algn="ctr"/>
            <a:r>
              <a:rPr lang="en-US" sz="3500" b="1" dirty="0" smtClean="0">
                <a:latin typeface="Orgon Slab" panose="02000503000000020004" pitchFamily="50" charset="0"/>
              </a:rPr>
              <a:t>College of Engineering and Computing</a:t>
            </a:r>
            <a:endParaRPr lang="en-US" sz="3500" b="1" dirty="0">
              <a:latin typeface="Orgon Slab" panose="02000503000000020004" pitchFamily="50" charset="0"/>
            </a:endParaRPr>
          </a:p>
        </p:txBody>
      </p:sp>
    </p:spTree>
    <p:extLst>
      <p:ext uri="{BB962C8B-B14F-4D97-AF65-F5344CB8AC3E}">
        <p14:creationId xmlns:p14="http://schemas.microsoft.com/office/powerpoint/2010/main" val="2063051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7513" y="1394479"/>
            <a:ext cx="8525814" cy="4966948"/>
          </a:xfrm>
        </p:spPr>
        <p:txBody>
          <a:bodyPr/>
          <a:lstStyle/>
          <a:p>
            <a:pPr>
              <a:buFont typeface="Wingdings 3" panose="05040102010807070707" pitchFamily="18" charset="2"/>
              <a:buChar char=""/>
            </a:pPr>
            <a:r>
              <a:rPr lang="en-US" sz="1800" b="1" dirty="0" smtClean="0">
                <a:solidFill>
                  <a:srgbClr val="005F83"/>
                </a:solidFill>
                <a:latin typeface="Orgon Slab" panose="02000503000000020004" pitchFamily="50" charset="0"/>
              </a:rPr>
              <a:t>Undergraduate Research Conference at Missouri S&amp;T is April 17th</a:t>
            </a:r>
          </a:p>
          <a:p>
            <a:pPr lvl="1">
              <a:spcBef>
                <a:spcPts val="1200"/>
              </a:spcBef>
              <a:buFont typeface="Wingdings" panose="05000000000000000000" pitchFamily="2" charset="2"/>
              <a:buChar char="§"/>
            </a:pPr>
            <a:r>
              <a:rPr lang="en-US" sz="1600" dirty="0" smtClean="0">
                <a:latin typeface="Orgon Slab" panose="02000503000000020004" pitchFamily="50" charset="0"/>
              </a:rPr>
              <a:t>70 plus students to showcase posters and oral sessions</a:t>
            </a:r>
          </a:p>
          <a:p>
            <a:pPr lvl="1">
              <a:spcBef>
                <a:spcPts val="1200"/>
              </a:spcBef>
              <a:buFont typeface="Wingdings" panose="05000000000000000000" pitchFamily="2" charset="2"/>
              <a:buChar char="§"/>
            </a:pPr>
            <a:r>
              <a:rPr lang="en-US" sz="1600" dirty="0" smtClean="0">
                <a:latin typeface="Orgon Slab" panose="02000503000000020004" pitchFamily="50" charset="0"/>
              </a:rPr>
              <a:t>Dr. Daniel Oerther will be the keynote speaker during the luncheon </a:t>
            </a:r>
          </a:p>
          <a:p>
            <a:pPr>
              <a:spcBef>
                <a:spcPts val="3000"/>
              </a:spcBef>
              <a:buFont typeface="Wingdings 3" panose="05040102010807070707" pitchFamily="18" charset="2"/>
              <a:buChar char=""/>
            </a:pPr>
            <a:r>
              <a:rPr lang="en-US" sz="1800" b="1" dirty="0">
                <a:solidFill>
                  <a:srgbClr val="005F83"/>
                </a:solidFill>
                <a:latin typeface="Orgon Slab" panose="02000503000000020004" pitchFamily="50" charset="0"/>
              </a:rPr>
              <a:t>Undergraduate Research </a:t>
            </a:r>
            <a:r>
              <a:rPr lang="en-US" sz="1800" b="1" dirty="0" smtClean="0">
                <a:solidFill>
                  <a:srgbClr val="005F83"/>
                </a:solidFill>
                <a:latin typeface="Orgon Slab" panose="02000503000000020004" pitchFamily="50" charset="0"/>
              </a:rPr>
              <a:t>Day at the Capitol is April 5</a:t>
            </a:r>
            <a:r>
              <a:rPr lang="en-US" sz="1800" b="1" baseline="30000" dirty="0" smtClean="0">
                <a:solidFill>
                  <a:srgbClr val="005F83"/>
                </a:solidFill>
                <a:latin typeface="Orgon Slab" panose="02000503000000020004" pitchFamily="50" charset="0"/>
              </a:rPr>
              <a:t>th</a:t>
            </a:r>
            <a:r>
              <a:rPr lang="en-US" sz="1800" b="1" dirty="0" smtClean="0">
                <a:solidFill>
                  <a:srgbClr val="005F83"/>
                </a:solidFill>
                <a:latin typeface="Orgon Slab" panose="02000503000000020004" pitchFamily="50" charset="0"/>
              </a:rPr>
              <a:t> </a:t>
            </a:r>
            <a:endParaRPr lang="en-US" sz="1800" b="1" dirty="0">
              <a:solidFill>
                <a:srgbClr val="005F83"/>
              </a:solidFill>
              <a:latin typeface="Orgon Slab" panose="02000503000000020004" pitchFamily="50" charset="0"/>
            </a:endParaRPr>
          </a:p>
          <a:p>
            <a:pPr lvl="1">
              <a:spcBef>
                <a:spcPts val="1200"/>
              </a:spcBef>
              <a:buFont typeface="Wingdings" panose="05000000000000000000" pitchFamily="2" charset="2"/>
              <a:buChar char="§"/>
            </a:pPr>
            <a:r>
              <a:rPr lang="en-US" sz="1600" dirty="0" smtClean="0">
                <a:latin typeface="Orgon Slab" panose="02000503000000020004" pitchFamily="50" charset="0"/>
              </a:rPr>
              <a:t>20 students will be showcasing their posters to Legislators  </a:t>
            </a:r>
          </a:p>
          <a:p>
            <a:pPr>
              <a:spcBef>
                <a:spcPts val="3000"/>
              </a:spcBef>
              <a:buFont typeface="Wingdings 3" panose="05040102010807070707" pitchFamily="18" charset="2"/>
              <a:buChar char=""/>
            </a:pPr>
            <a:r>
              <a:rPr lang="en-US" sz="1800" b="1" dirty="0" smtClean="0">
                <a:solidFill>
                  <a:srgbClr val="005F83"/>
                </a:solidFill>
                <a:latin typeface="Orgon Slab" panose="02000503000000020004" pitchFamily="50" charset="0"/>
              </a:rPr>
              <a:t>PRO for AY 2018/2019</a:t>
            </a:r>
            <a:endParaRPr lang="en-US" sz="1800" b="1" dirty="0">
              <a:solidFill>
                <a:srgbClr val="005F83"/>
              </a:solidFill>
              <a:latin typeface="Orgon Slab" panose="02000503000000020004" pitchFamily="50" charset="0"/>
            </a:endParaRPr>
          </a:p>
          <a:p>
            <a:pPr lvl="1">
              <a:spcBef>
                <a:spcPts val="1200"/>
              </a:spcBef>
              <a:buFont typeface="Wingdings" panose="05000000000000000000" pitchFamily="2" charset="2"/>
              <a:buChar char="§"/>
            </a:pPr>
            <a:r>
              <a:rPr lang="en-US" sz="1600" dirty="0" smtClean="0">
                <a:latin typeface="Orgon Slab" panose="02000503000000020004" pitchFamily="50" charset="0"/>
              </a:rPr>
              <a:t>Successful </a:t>
            </a:r>
            <a:r>
              <a:rPr lang="en-US" sz="1600" dirty="0">
                <a:latin typeface="Orgon Slab" panose="02000503000000020004" pitchFamily="50" charset="0"/>
              </a:rPr>
              <a:t>implementation of the online registration process during PRO Day advising. Students had a 88% satisfaction rating of this new process (n=42</a:t>
            </a:r>
            <a:r>
              <a:rPr lang="en-US" sz="1600" dirty="0" smtClean="0">
                <a:latin typeface="Orgon Slab" panose="02000503000000020004" pitchFamily="50" charset="0"/>
              </a:rPr>
              <a:t>).</a:t>
            </a:r>
          </a:p>
          <a:p>
            <a:pPr lvl="1">
              <a:spcBef>
                <a:spcPts val="1200"/>
              </a:spcBef>
              <a:buFont typeface="Wingdings" panose="05000000000000000000" pitchFamily="2" charset="2"/>
              <a:buChar char="§"/>
            </a:pPr>
            <a:r>
              <a:rPr lang="en-US" sz="1600" dirty="0" smtClean="0">
                <a:latin typeface="Orgon Slab" panose="02000503000000020004" pitchFamily="50" charset="0"/>
              </a:rPr>
              <a:t>Survey </a:t>
            </a:r>
            <a:r>
              <a:rPr lang="en-US" sz="1600" dirty="0">
                <a:latin typeface="Orgon Slab" panose="02000503000000020004" pitchFamily="50" charset="0"/>
              </a:rPr>
              <a:t>overview: Parents/Guests had 98% overall </a:t>
            </a:r>
            <a:r>
              <a:rPr lang="en-US" sz="1600" dirty="0" smtClean="0">
                <a:latin typeface="Orgon Slab" panose="02000503000000020004" pitchFamily="50" charset="0"/>
              </a:rPr>
              <a:t>satisfaction rating</a:t>
            </a:r>
            <a:br>
              <a:rPr lang="en-US" sz="1600" dirty="0" smtClean="0">
                <a:latin typeface="Orgon Slab" panose="02000503000000020004" pitchFamily="50" charset="0"/>
              </a:rPr>
            </a:br>
            <a:r>
              <a:rPr lang="en-US" sz="1600" dirty="0" smtClean="0">
                <a:latin typeface="Orgon Slab" panose="02000503000000020004" pitchFamily="50" charset="0"/>
              </a:rPr>
              <a:t>of </a:t>
            </a:r>
            <a:r>
              <a:rPr lang="en-US" sz="1600" dirty="0">
                <a:latin typeface="Orgon Slab" panose="02000503000000020004" pitchFamily="50" charset="0"/>
              </a:rPr>
              <a:t>their PRO Day (n=247</a:t>
            </a:r>
            <a:r>
              <a:rPr lang="en-US" sz="1600" dirty="0" smtClean="0">
                <a:latin typeface="Orgon Slab" panose="02000503000000020004" pitchFamily="50" charset="0"/>
              </a:rPr>
              <a:t>).</a:t>
            </a:r>
          </a:p>
          <a:p>
            <a:pPr lvl="1">
              <a:spcBef>
                <a:spcPts val="1200"/>
              </a:spcBef>
              <a:buFont typeface="Wingdings" panose="05000000000000000000" pitchFamily="2" charset="2"/>
              <a:buChar char="§"/>
            </a:pPr>
            <a:r>
              <a:rPr lang="en-US" sz="1600" dirty="0" smtClean="0">
                <a:latin typeface="Orgon Slab" panose="02000503000000020004" pitchFamily="50" charset="0"/>
              </a:rPr>
              <a:t>Survey </a:t>
            </a:r>
            <a:r>
              <a:rPr lang="en-US" sz="1600" dirty="0">
                <a:latin typeface="Orgon Slab" panose="02000503000000020004" pitchFamily="50" charset="0"/>
              </a:rPr>
              <a:t>overview: Students had a 98% overall satisfaction </a:t>
            </a:r>
            <a:r>
              <a:rPr lang="en-US" sz="1600" dirty="0" smtClean="0">
                <a:latin typeface="Orgon Slab" panose="02000503000000020004" pitchFamily="50" charset="0"/>
              </a:rPr>
              <a:t>rating</a:t>
            </a:r>
            <a:br>
              <a:rPr lang="en-US" sz="1600" dirty="0" smtClean="0">
                <a:latin typeface="Orgon Slab" panose="02000503000000020004" pitchFamily="50" charset="0"/>
              </a:rPr>
            </a:br>
            <a:r>
              <a:rPr lang="en-US" sz="1600" dirty="0" smtClean="0">
                <a:latin typeface="Orgon Slab" panose="02000503000000020004" pitchFamily="50" charset="0"/>
              </a:rPr>
              <a:t>of </a:t>
            </a:r>
            <a:r>
              <a:rPr lang="en-US" sz="1600" dirty="0">
                <a:latin typeface="Orgon Slab" panose="02000503000000020004" pitchFamily="50" charset="0"/>
              </a:rPr>
              <a:t>their PRO Day (n=42</a:t>
            </a:r>
            <a:r>
              <a:rPr lang="en-US" sz="1600" dirty="0" smtClean="0">
                <a:latin typeface="Orgon Slab" panose="02000503000000020004" pitchFamily="50" charset="0"/>
              </a:rPr>
              <a:t>).</a:t>
            </a:r>
            <a:endParaRPr lang="en-US" sz="2100" b="1" dirty="0" smtClean="0">
              <a:latin typeface="Orgon Slab" panose="02000503000000020004" pitchFamily="50" charset="0"/>
            </a:endParaRPr>
          </a:p>
        </p:txBody>
      </p:sp>
      <p:sp>
        <p:nvSpPr>
          <p:cNvPr id="3" name="Text Placeholder 2"/>
          <p:cNvSpPr>
            <a:spLocks noGrp="1"/>
          </p:cNvSpPr>
          <p:nvPr>
            <p:ph type="body" sz="quarter" idx="12"/>
          </p:nvPr>
        </p:nvSpPr>
        <p:spPr>
          <a:xfrm>
            <a:off x="414853" y="565814"/>
            <a:ext cx="8311135" cy="677093"/>
          </a:xfrm>
        </p:spPr>
        <p:txBody>
          <a:bodyPr>
            <a:normAutofit/>
          </a:bodyPr>
          <a:lstStyle/>
          <a:p>
            <a:pPr algn="ctr"/>
            <a:r>
              <a:rPr lang="en-US" sz="3500" b="1" dirty="0" smtClean="0">
                <a:latin typeface="Orgon Slab" panose="02000503000000020004" pitchFamily="50" charset="0"/>
              </a:rPr>
              <a:t>Office of Academic Support</a:t>
            </a:r>
            <a:endParaRPr lang="en-US" sz="3500" b="1" dirty="0">
              <a:latin typeface="Orgon Slab" panose="02000503000000020004" pitchFamily="50" charset="0"/>
            </a:endParaRPr>
          </a:p>
        </p:txBody>
      </p:sp>
    </p:spTree>
    <p:extLst>
      <p:ext uri="{BB962C8B-B14F-4D97-AF65-F5344CB8AC3E}">
        <p14:creationId xmlns:p14="http://schemas.microsoft.com/office/powerpoint/2010/main" val="3662404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MDD">
      <a:dk1>
        <a:srgbClr val="509E2F"/>
      </a:dk1>
      <a:lt1>
        <a:srgbClr val="B2B4B2"/>
      </a:lt1>
      <a:dk2>
        <a:srgbClr val="509E6F"/>
      </a:dk2>
      <a:lt2>
        <a:srgbClr val="FFFFFF"/>
      </a:lt2>
      <a:accent1>
        <a:srgbClr val="78BE20"/>
      </a:accent1>
      <a:accent2>
        <a:srgbClr val="003B49"/>
      </a:accent2>
      <a:accent3>
        <a:srgbClr val="FDDA24"/>
      </a:accent3>
      <a:accent4>
        <a:srgbClr val="E87722"/>
      </a:accent4>
      <a:accent5>
        <a:srgbClr val="2DCCD3"/>
      </a:accent5>
      <a:accent6>
        <a:srgbClr val="005F83"/>
      </a:accent6>
      <a:hlink>
        <a:srgbClr val="2BC3C9"/>
      </a:hlink>
      <a:folHlink>
        <a:srgbClr val="E0621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Intro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1756</TotalTime>
  <Words>1026</Words>
  <Application>Microsoft Office PowerPoint</Application>
  <PresentationFormat>On-screen Show (4:3)</PresentationFormat>
  <Paragraphs>85</Paragraphs>
  <Slides>12</Slides>
  <Notes>0</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12</vt:i4>
      </vt:variant>
    </vt:vector>
  </HeadingPairs>
  <TitlesOfParts>
    <vt:vector size="28" baseType="lpstr">
      <vt:lpstr>Arial</vt:lpstr>
      <vt:lpstr>Calibri</vt:lpstr>
      <vt:lpstr>Courier New</vt:lpstr>
      <vt:lpstr>Encode Sans Normal Black</vt:lpstr>
      <vt:lpstr>Lucida Grande</vt:lpstr>
      <vt:lpstr>Orgon Slab</vt:lpstr>
      <vt:lpstr>Orgon Slab ExtraLight</vt:lpstr>
      <vt:lpstr>Orgon Slab Light</vt:lpstr>
      <vt:lpstr>Orgon Slab Medium</vt:lpstr>
      <vt:lpstr>Tungsten-Semibold</vt:lpstr>
      <vt:lpstr>Wingdings</vt:lpstr>
      <vt:lpstr>Wingdings 3</vt:lpstr>
      <vt:lpstr>1_Custom Design</vt:lpstr>
      <vt:lpstr>2_Custom Design</vt:lpstr>
      <vt:lpstr>3_Custom Design</vt:lpstr>
      <vt:lpstr>Intro Page</vt:lpstr>
      <vt:lpstr>PowerPoint Presentation</vt:lpstr>
      <vt:lpstr>PowerPoint Presentation</vt:lpstr>
      <vt:lpstr>PowerPoint Presentation</vt:lpstr>
      <vt:lpstr>Division Updates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Palmer, Barbara J.</cp:lastModifiedBy>
  <cp:revision>128</cp:revision>
  <cp:lastPrinted>2018-03-22T16:40:41Z</cp:lastPrinted>
  <dcterms:created xsi:type="dcterms:W3CDTF">2014-10-14T00:51:43Z</dcterms:created>
  <dcterms:modified xsi:type="dcterms:W3CDTF">2018-03-22T16:45:00Z</dcterms:modified>
</cp:coreProperties>
</file>